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258" r:id="rId5"/>
    <p:sldId id="268" r:id="rId6"/>
    <p:sldId id="269" r:id="rId7"/>
    <p:sldId id="270" r:id="rId8"/>
    <p:sldId id="271" r:id="rId9"/>
    <p:sldId id="272" r:id="rId10"/>
    <p:sldId id="277" r:id="rId11"/>
    <p:sldId id="282" r:id="rId12"/>
    <p:sldId id="283" r:id="rId13"/>
    <p:sldId id="284" r:id="rId14"/>
    <p:sldId id="285" r:id="rId15"/>
    <p:sldId id="286" r:id="rId16"/>
    <p:sldId id="266" r:id="rId17"/>
    <p:sldId id="287" r:id="rId18"/>
    <p:sldId id="273" r:id="rId19"/>
    <p:sldId id="288" r:id="rId20"/>
    <p:sldId id="274"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WEkLF+tcbLh3td029WXFOA==" hashData="CLw1hIY4sDvsBvAr+dKj+xrVjGntJIajmE2aFYeDGRte0M/h57Vy6XoRjiZn7t2adWVtZNMVV8G9gQKQblJQAA=="/>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87949" autoAdjust="0"/>
  </p:normalViewPr>
  <p:slideViewPr>
    <p:cSldViewPr snapToGrid="0" showGuides="1">
      <p:cViewPr varScale="1">
        <p:scale>
          <a:sx n="103" d="100"/>
          <a:sy n="103" d="100"/>
        </p:scale>
        <p:origin x="198" y="50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sz="1862" b="0" i="0" u="none" strike="noStrike" baseline="0" dirty="0">
                <a:effectLst/>
              </a:rPr>
              <a:t>Manhattan’s t</a:t>
            </a:r>
            <a:r>
              <a:rPr lang="en-IN" dirty="0"/>
              <a:t>op </a:t>
            </a:r>
            <a:r>
              <a:rPr lang="en-IN" sz="1862" b="0" i="0" u="none" strike="noStrike" baseline="0" dirty="0">
                <a:effectLst/>
              </a:rPr>
              <a:t>five </a:t>
            </a:r>
            <a:r>
              <a:rPr lang="en-IN" dirty="0"/>
              <a:t>neighbourhoods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Coffee shops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Financial District</c:v>
                </c:pt>
                <c:pt idx="1">
                  <c:v>Carnegie Hall</c:v>
                </c:pt>
                <c:pt idx="2">
                  <c:v>Chelsea</c:v>
                </c:pt>
                <c:pt idx="3">
                  <c:v>Civic Center</c:v>
                </c:pt>
                <c:pt idx="4">
                  <c:v>Upper East Side</c:v>
                </c:pt>
              </c:strCache>
            </c:strRef>
          </c:cat>
          <c:val>
            <c:numRef>
              <c:f>Sheet1!$B$2:$B$6</c:f>
              <c:numCache>
                <c:formatCode>General</c:formatCode>
                <c:ptCount val="5"/>
                <c:pt idx="0">
                  <c:v>12</c:v>
                </c:pt>
                <c:pt idx="1">
                  <c:v>8</c:v>
                </c:pt>
                <c:pt idx="2">
                  <c:v>8</c:v>
                </c:pt>
                <c:pt idx="3">
                  <c:v>7</c:v>
                </c:pt>
                <c:pt idx="4">
                  <c:v>7</c:v>
                </c:pt>
              </c:numCache>
            </c:numRef>
          </c:val>
          <c:extLst>
            <c:ext xmlns:c16="http://schemas.microsoft.com/office/drawing/2014/chart" uri="{C3380CC4-5D6E-409C-BE32-E72D297353CC}">
              <c16:uniqueId val="{00000000-9EC9-4D45-A079-9DF887D3CF8F}"/>
            </c:ext>
          </c:extLst>
        </c:ser>
        <c:dLbls>
          <c:showLegendKey val="0"/>
          <c:showVal val="0"/>
          <c:showCatName val="0"/>
          <c:showSerName val="0"/>
          <c:showPercent val="0"/>
          <c:showBubbleSize val="0"/>
        </c:dLbls>
        <c:gapWidth val="219"/>
        <c:axId val="562004432"/>
        <c:axId val="562004112"/>
      </c:barChart>
      <c:catAx>
        <c:axId val="5620044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2004112"/>
        <c:crosses val="autoZero"/>
        <c:auto val="1"/>
        <c:lblAlgn val="ctr"/>
        <c:lblOffset val="100"/>
        <c:noMultiLvlLbl val="0"/>
      </c:catAx>
      <c:valAx>
        <c:axId val="5620041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20044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Coffee shops per borough</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BE8-154A-9681-C6C3C60B7B5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BE8-154A-9681-C6C3C60B7B5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BE8-154A-9681-C6C3C60B7B5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BE8-154A-9681-C6C3C60B7B5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1D8-486A-97CB-F0512B4E20D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Manhattan venues</c:v>
                </c:pt>
                <c:pt idx="1">
                  <c:v>Queens venues</c:v>
                </c:pt>
                <c:pt idx="2">
                  <c:v>Brooklyn venues</c:v>
                </c:pt>
                <c:pt idx="3">
                  <c:v>Bronx venues</c:v>
                </c:pt>
                <c:pt idx="4">
                  <c:v>Staten Island venues</c:v>
                </c:pt>
              </c:strCache>
            </c:strRef>
          </c:cat>
          <c:val>
            <c:numRef>
              <c:f>Sheet1!$B$2:$B$6</c:f>
              <c:numCache>
                <c:formatCode>General</c:formatCode>
                <c:ptCount val="5"/>
                <c:pt idx="0">
                  <c:v>148</c:v>
                </c:pt>
                <c:pt idx="1">
                  <c:v>37</c:v>
                </c:pt>
                <c:pt idx="2">
                  <c:v>94</c:v>
                </c:pt>
                <c:pt idx="3">
                  <c:v>16</c:v>
                </c:pt>
                <c:pt idx="4">
                  <c:v>16</c:v>
                </c:pt>
              </c:numCache>
            </c:numRef>
          </c:val>
          <c:extLst>
            <c:ext xmlns:c16="http://schemas.microsoft.com/office/drawing/2014/chart" uri="{C3380CC4-5D6E-409C-BE32-E72D297353CC}">
              <c16:uniqueId val="{00000000-E273-484D-BAD2-07E653310902}"/>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12/29/2020</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png>
</file>

<file path=ppt/media/image13.svg>
</file>

<file path=ppt/media/image14.jpeg>
</file>

<file path=ppt/media/image15.png>
</file>

<file path=ppt/media/image16.svg>
</file>

<file path=ppt/media/image17.png>
</file>

<file path=ppt/media/image18.svg>
</file>

<file path=ppt/media/image19.png>
</file>

<file path=ppt/media/image2.png>
</file>

<file path=ppt/media/image20.svg>
</file>

<file path=ppt/media/image21.sv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svg>
</file>

<file path=ppt/media/image30.jpg>
</file>

<file path=ppt/media/image31.jpg>
</file>

<file path=ppt/media/image4.png>
</file>

<file path=ppt/media/image5.sv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12/29/2020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17</a:t>
            </a:fld>
            <a:endParaRPr lang="en-US"/>
          </a:p>
        </p:txBody>
      </p:sp>
    </p:spTree>
    <p:extLst>
      <p:ext uri="{BB962C8B-B14F-4D97-AF65-F5344CB8AC3E}">
        <p14:creationId xmlns:p14="http://schemas.microsoft.com/office/powerpoint/2010/main" val="179059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18</a:t>
            </a:fld>
            <a:endParaRPr lang="en-US"/>
          </a:p>
        </p:txBody>
      </p:sp>
    </p:spTree>
    <p:extLst>
      <p:ext uri="{BB962C8B-B14F-4D97-AF65-F5344CB8AC3E}">
        <p14:creationId xmlns:p14="http://schemas.microsoft.com/office/powerpoint/2010/main" val="4057122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2243169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6</a:t>
            </a:fld>
            <a:endParaRPr lang="en-US"/>
          </a:p>
        </p:txBody>
      </p:sp>
    </p:spTree>
    <p:extLst>
      <p:ext uri="{BB962C8B-B14F-4D97-AF65-F5344CB8AC3E}">
        <p14:creationId xmlns:p14="http://schemas.microsoft.com/office/powerpoint/2010/main" val="1631156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7</a:t>
            </a:fld>
            <a:endParaRPr lang="en-US"/>
          </a:p>
        </p:txBody>
      </p:sp>
    </p:spTree>
    <p:extLst>
      <p:ext uri="{BB962C8B-B14F-4D97-AF65-F5344CB8AC3E}">
        <p14:creationId xmlns:p14="http://schemas.microsoft.com/office/powerpoint/2010/main" val="1277454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13</a:t>
            </a:fld>
            <a:endParaRPr lang="en-US" noProof="0" dirty="0"/>
          </a:p>
        </p:txBody>
      </p:sp>
    </p:spTree>
    <p:extLst>
      <p:ext uri="{BB962C8B-B14F-4D97-AF65-F5344CB8AC3E}">
        <p14:creationId xmlns:p14="http://schemas.microsoft.com/office/powerpoint/2010/main" val="2395719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smtClean="0"/>
              <a:t>15</a:t>
            </a:fld>
            <a:endParaRPr lang="en-US"/>
          </a:p>
        </p:txBody>
      </p:sp>
    </p:spTree>
    <p:extLst>
      <p:ext uri="{BB962C8B-B14F-4D97-AF65-F5344CB8AC3E}">
        <p14:creationId xmlns:p14="http://schemas.microsoft.com/office/powerpoint/2010/main" val="40922407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id="{460C8169-012B-451A-A6C2-6FEC0DC82AF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422654412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3025310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12/29/2020</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chart" Target="../charts/char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image" Target="../media/image31.jpg"/><Relationship Id="rId4" Type="http://schemas.openxmlformats.org/officeDocument/2006/relationships/image" Target="../media/image30.jpg"/></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www.pbs.org/food/the-history-kitchen/history-coffee/"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hyperlink" Target="https://time.com/5326420/coffee-longevity-study/" TargetMode="External"/><Relationship Id="rId4" Type="http://schemas.openxmlformats.org/officeDocument/2006/relationships/hyperlink" Target="https://www.ncausa.org/Newsroom/NCA-releases-Atlas-of-American-Coffe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15.png"/><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p:txBody>
          <a:bodyPr/>
          <a:lstStyle/>
          <a:p>
            <a:r>
              <a:rPr lang="en-US" sz="4400" dirty="0"/>
              <a:t>BATTLE OF NEIGHBORHOODS</a:t>
            </a:r>
            <a:br>
              <a:rPr lang="en-US" sz="4400" dirty="0"/>
            </a:br>
            <a:r>
              <a:rPr lang="en-US" sz="2400" dirty="0" err="1"/>
              <a:t>ibm</a:t>
            </a:r>
            <a:r>
              <a:rPr lang="en-US" sz="2400" dirty="0"/>
              <a:t> Data Science Professional Capstone project</a:t>
            </a:r>
            <a:endParaRPr lang="en-US" dirty="0"/>
          </a:p>
        </p:txBody>
      </p:sp>
      <p:sp>
        <p:nvSpPr>
          <p:cNvPr id="3" name="Subtitle 2">
            <a:extLst>
              <a:ext uri="{FF2B5EF4-FFF2-40B4-BE49-F238E27FC236}">
                <a16:creationId xmlns:a16="http://schemas.microsoft.com/office/drawing/2014/main" id="{2198AA37-E298-4CD8-9F0F-2123ACFD9653}"/>
              </a:ext>
            </a:extLst>
          </p:cNvPr>
          <p:cNvSpPr>
            <a:spLocks noGrp="1"/>
          </p:cNvSpPr>
          <p:nvPr>
            <p:ph type="subTitle" idx="1"/>
          </p:nvPr>
        </p:nvSpPr>
        <p:spPr/>
        <p:txBody>
          <a:bodyPr/>
          <a:lstStyle/>
          <a:p>
            <a:r>
              <a:rPr lang="en-US" dirty="0"/>
              <a:t>Felix </a:t>
            </a:r>
            <a:r>
              <a:rPr lang="en-US" dirty="0" err="1"/>
              <a:t>reznitskiy</a:t>
            </a:r>
            <a:r>
              <a:rPr lang="en-US" dirty="0"/>
              <a:t>, December 24</a:t>
            </a:r>
            <a:r>
              <a:rPr lang="en-US" baseline="30000" dirty="0"/>
              <a:t>th</a:t>
            </a:r>
            <a:r>
              <a:rPr lang="en-US" dirty="0"/>
              <a:t> 2020</a:t>
            </a:r>
          </a:p>
        </p:txBody>
      </p:sp>
      <p:pic>
        <p:nvPicPr>
          <p:cNvPr id="10" name="Picture Placeholder 9" descr="city scape">
            <a:extLst>
              <a:ext uri="{FF2B5EF4-FFF2-40B4-BE49-F238E27FC236}">
                <a16:creationId xmlns:a16="http://schemas.microsoft.com/office/drawing/2014/main" id="{ABD7F97D-15E8-4032-B615-0562046B754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167172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DF81D1-DACD-4E35-9E33-7F8D778C0B88}"/>
              </a:ext>
            </a:extLst>
          </p:cNvPr>
          <p:cNvSpPr>
            <a:spLocks noGrp="1"/>
          </p:cNvSpPr>
          <p:nvPr>
            <p:ph type="sldNum" sz="quarter" idx="12"/>
          </p:nvPr>
        </p:nvSpPr>
        <p:spPr/>
        <p:txBody>
          <a:bodyPr/>
          <a:lstStyle/>
          <a:p>
            <a:fld id="{9EC71654-96A5-4280-94F3-931C61A9F92C}" type="slidenum">
              <a:rPr lang="en-US" noProof="0" smtClean="0"/>
              <a:pPr/>
              <a:t>10</a:t>
            </a:fld>
            <a:endParaRPr lang="en-US" noProof="0" dirty="0"/>
          </a:p>
        </p:txBody>
      </p:sp>
      <p:sp>
        <p:nvSpPr>
          <p:cNvPr id="3" name="Content Placeholder 2">
            <a:extLst>
              <a:ext uri="{FF2B5EF4-FFF2-40B4-BE49-F238E27FC236}">
                <a16:creationId xmlns:a16="http://schemas.microsoft.com/office/drawing/2014/main" id="{CEC61BA7-7475-4648-B47A-50DC35C399DB}"/>
              </a:ext>
            </a:extLst>
          </p:cNvPr>
          <p:cNvSpPr>
            <a:spLocks noGrp="1"/>
          </p:cNvSpPr>
          <p:nvPr>
            <p:ph idx="1"/>
          </p:nvPr>
        </p:nvSpPr>
        <p:spPr>
          <a:xfrm>
            <a:off x="1421008" y="1296955"/>
            <a:ext cx="9215891" cy="4889339"/>
          </a:xfrm>
          <a:blipFill dpi="0" rotWithShape="1">
            <a:blip r:embed="rId2"/>
            <a:srcRect/>
            <a:stretch>
              <a:fillRect/>
            </a:stretch>
          </a:blipFill>
        </p:spPr>
        <p:txBody>
          <a:bodyPr>
            <a:normAutofit/>
          </a:bodyPr>
          <a:lstStyle/>
          <a:p>
            <a:pPr marL="0" indent="0">
              <a:buNone/>
            </a:pPr>
            <a:endParaRPr lang="en-US" sz="3600" dirty="0">
              <a:solidFill>
                <a:schemeClr val="accent2">
                  <a:lumMod val="75000"/>
                </a:schemeClr>
              </a:solidFill>
            </a:endParaRPr>
          </a:p>
        </p:txBody>
      </p:sp>
      <p:sp>
        <p:nvSpPr>
          <p:cNvPr id="4" name="Title 3">
            <a:extLst>
              <a:ext uri="{FF2B5EF4-FFF2-40B4-BE49-F238E27FC236}">
                <a16:creationId xmlns:a16="http://schemas.microsoft.com/office/drawing/2014/main" id="{F2C61D2F-1DCD-466E-8DB8-F92FF37CC838}"/>
              </a:ext>
            </a:extLst>
          </p:cNvPr>
          <p:cNvSpPr>
            <a:spLocks noGrp="1"/>
          </p:cNvSpPr>
          <p:nvPr>
            <p:ph type="title"/>
          </p:nvPr>
        </p:nvSpPr>
        <p:spPr/>
        <p:txBody>
          <a:bodyPr anchor="t"/>
          <a:lstStyle/>
          <a:p>
            <a:r>
              <a:rPr lang="en-US" dirty="0"/>
              <a:t>display each city’s venues on the map </a:t>
            </a:r>
            <a:br>
              <a:rPr lang="en-US" dirty="0"/>
            </a:br>
            <a:r>
              <a:rPr lang="en-US" sz="1400" dirty="0"/>
              <a:t>in order to visualize the density</a:t>
            </a:r>
            <a:r>
              <a:rPr lang="en-US" sz="2000" dirty="0"/>
              <a:t> 						</a:t>
            </a:r>
            <a:r>
              <a:rPr lang="en-US" sz="2800" dirty="0"/>
              <a:t>Chicago, </a:t>
            </a:r>
            <a:r>
              <a:rPr lang="en-US" sz="2800" dirty="0" err="1"/>
              <a:t>il</a:t>
            </a:r>
            <a:endParaRPr lang="en-US" dirty="0"/>
          </a:p>
        </p:txBody>
      </p:sp>
      <p:sp>
        <p:nvSpPr>
          <p:cNvPr id="10" name="TextBox 9">
            <a:extLst>
              <a:ext uri="{FF2B5EF4-FFF2-40B4-BE49-F238E27FC236}">
                <a16:creationId xmlns:a16="http://schemas.microsoft.com/office/drawing/2014/main" id="{5F28DB0A-E53A-4C7E-984F-C82D687E9509}"/>
              </a:ext>
            </a:extLst>
          </p:cNvPr>
          <p:cNvSpPr txBox="1"/>
          <p:nvPr/>
        </p:nvSpPr>
        <p:spPr>
          <a:xfrm>
            <a:off x="1834843" y="6242047"/>
            <a:ext cx="8388220" cy="369332"/>
          </a:xfrm>
          <a:prstGeom prst="rect">
            <a:avLst/>
          </a:prstGeom>
          <a:noFill/>
        </p:spPr>
        <p:txBody>
          <a:bodyPr wrap="square" rtlCol="0">
            <a:spAutoFit/>
          </a:bodyPr>
          <a:lstStyle/>
          <a:p>
            <a:pPr algn="ctr"/>
            <a:r>
              <a:rPr lang="en-US" dirty="0">
                <a:solidFill>
                  <a:schemeClr val="accent2">
                    <a:lumMod val="75000"/>
                  </a:schemeClr>
                </a:solidFill>
              </a:rPr>
              <a:t>Total number of coffee shops: 184</a:t>
            </a:r>
            <a:endParaRPr lang="en-US" dirty="0"/>
          </a:p>
        </p:txBody>
      </p:sp>
    </p:spTree>
    <p:extLst>
      <p:ext uri="{BB962C8B-B14F-4D97-AF65-F5344CB8AC3E}">
        <p14:creationId xmlns:p14="http://schemas.microsoft.com/office/powerpoint/2010/main" val="2264477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DF81D1-DACD-4E35-9E33-7F8D778C0B88}"/>
              </a:ext>
            </a:extLst>
          </p:cNvPr>
          <p:cNvSpPr>
            <a:spLocks noGrp="1"/>
          </p:cNvSpPr>
          <p:nvPr>
            <p:ph type="sldNum" sz="quarter" idx="12"/>
          </p:nvPr>
        </p:nvSpPr>
        <p:spPr/>
        <p:txBody>
          <a:bodyPr/>
          <a:lstStyle/>
          <a:p>
            <a:fld id="{9EC71654-96A5-4280-94F3-931C61A9F92C}" type="slidenum">
              <a:rPr lang="en-US" noProof="0" smtClean="0"/>
              <a:pPr/>
              <a:t>11</a:t>
            </a:fld>
            <a:endParaRPr lang="en-US" noProof="0" dirty="0"/>
          </a:p>
        </p:txBody>
      </p:sp>
      <p:sp>
        <p:nvSpPr>
          <p:cNvPr id="3" name="Content Placeholder 2">
            <a:extLst>
              <a:ext uri="{FF2B5EF4-FFF2-40B4-BE49-F238E27FC236}">
                <a16:creationId xmlns:a16="http://schemas.microsoft.com/office/drawing/2014/main" id="{CEC61BA7-7475-4648-B47A-50DC35C399DB}"/>
              </a:ext>
            </a:extLst>
          </p:cNvPr>
          <p:cNvSpPr>
            <a:spLocks noGrp="1"/>
          </p:cNvSpPr>
          <p:nvPr>
            <p:ph idx="1"/>
          </p:nvPr>
        </p:nvSpPr>
        <p:spPr>
          <a:xfrm>
            <a:off x="1421008" y="1296955"/>
            <a:ext cx="9215891" cy="4889339"/>
          </a:xfrm>
          <a:blipFill dpi="0" rotWithShape="1">
            <a:blip r:embed="rId2"/>
            <a:srcRect/>
            <a:stretch>
              <a:fillRect/>
            </a:stretch>
          </a:blipFill>
        </p:spPr>
        <p:txBody>
          <a:bodyPr>
            <a:normAutofit/>
          </a:bodyPr>
          <a:lstStyle/>
          <a:p>
            <a:pPr marL="0" indent="0">
              <a:buNone/>
            </a:pPr>
            <a:endParaRPr lang="en-US" sz="3600" dirty="0">
              <a:solidFill>
                <a:schemeClr val="accent2">
                  <a:lumMod val="75000"/>
                </a:schemeClr>
              </a:solidFill>
            </a:endParaRPr>
          </a:p>
        </p:txBody>
      </p:sp>
      <p:sp>
        <p:nvSpPr>
          <p:cNvPr id="4" name="Title 3">
            <a:extLst>
              <a:ext uri="{FF2B5EF4-FFF2-40B4-BE49-F238E27FC236}">
                <a16:creationId xmlns:a16="http://schemas.microsoft.com/office/drawing/2014/main" id="{F2C61D2F-1DCD-466E-8DB8-F92FF37CC838}"/>
              </a:ext>
            </a:extLst>
          </p:cNvPr>
          <p:cNvSpPr>
            <a:spLocks noGrp="1"/>
          </p:cNvSpPr>
          <p:nvPr>
            <p:ph type="title"/>
          </p:nvPr>
        </p:nvSpPr>
        <p:spPr/>
        <p:txBody>
          <a:bodyPr anchor="t"/>
          <a:lstStyle/>
          <a:p>
            <a:r>
              <a:rPr lang="en-US" dirty="0"/>
              <a:t>display each city’s venues on the map </a:t>
            </a:r>
            <a:br>
              <a:rPr lang="en-US" dirty="0"/>
            </a:br>
            <a:r>
              <a:rPr lang="en-US" sz="1400" dirty="0"/>
              <a:t>in order to visualize the density</a:t>
            </a:r>
            <a:r>
              <a:rPr lang="en-US" sz="2000" dirty="0"/>
              <a:t> 						</a:t>
            </a:r>
            <a:r>
              <a:rPr lang="en-US" sz="2800" dirty="0"/>
              <a:t>Houston, </a:t>
            </a:r>
            <a:r>
              <a:rPr lang="en-US" sz="2800" dirty="0" err="1"/>
              <a:t>tx</a:t>
            </a:r>
            <a:endParaRPr lang="en-US" dirty="0"/>
          </a:p>
        </p:txBody>
      </p:sp>
      <p:sp>
        <p:nvSpPr>
          <p:cNvPr id="10" name="TextBox 9">
            <a:extLst>
              <a:ext uri="{FF2B5EF4-FFF2-40B4-BE49-F238E27FC236}">
                <a16:creationId xmlns:a16="http://schemas.microsoft.com/office/drawing/2014/main" id="{5F28DB0A-E53A-4C7E-984F-C82D687E9509}"/>
              </a:ext>
            </a:extLst>
          </p:cNvPr>
          <p:cNvSpPr txBox="1"/>
          <p:nvPr/>
        </p:nvSpPr>
        <p:spPr>
          <a:xfrm>
            <a:off x="1834843" y="6242047"/>
            <a:ext cx="8388220" cy="369332"/>
          </a:xfrm>
          <a:prstGeom prst="rect">
            <a:avLst/>
          </a:prstGeom>
          <a:noFill/>
        </p:spPr>
        <p:txBody>
          <a:bodyPr wrap="square" rtlCol="0">
            <a:spAutoFit/>
          </a:bodyPr>
          <a:lstStyle/>
          <a:p>
            <a:pPr algn="ctr"/>
            <a:r>
              <a:rPr lang="en-US" dirty="0">
                <a:solidFill>
                  <a:schemeClr val="accent2">
                    <a:lumMod val="75000"/>
                  </a:schemeClr>
                </a:solidFill>
              </a:rPr>
              <a:t>Total number of coffee shops: 156</a:t>
            </a:r>
            <a:endParaRPr lang="en-US" dirty="0"/>
          </a:p>
        </p:txBody>
      </p:sp>
    </p:spTree>
    <p:extLst>
      <p:ext uri="{BB962C8B-B14F-4D97-AF65-F5344CB8AC3E}">
        <p14:creationId xmlns:p14="http://schemas.microsoft.com/office/powerpoint/2010/main" val="3576993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DF81D1-DACD-4E35-9E33-7F8D778C0B88}"/>
              </a:ext>
            </a:extLst>
          </p:cNvPr>
          <p:cNvSpPr>
            <a:spLocks noGrp="1"/>
          </p:cNvSpPr>
          <p:nvPr>
            <p:ph type="sldNum" sz="quarter" idx="12"/>
          </p:nvPr>
        </p:nvSpPr>
        <p:spPr/>
        <p:txBody>
          <a:bodyPr/>
          <a:lstStyle/>
          <a:p>
            <a:fld id="{9EC71654-96A5-4280-94F3-931C61A9F92C}" type="slidenum">
              <a:rPr lang="en-US" noProof="0" smtClean="0"/>
              <a:pPr/>
              <a:t>12</a:t>
            </a:fld>
            <a:endParaRPr lang="en-US" noProof="0" dirty="0"/>
          </a:p>
        </p:txBody>
      </p:sp>
      <p:sp>
        <p:nvSpPr>
          <p:cNvPr id="3" name="Content Placeholder 2">
            <a:extLst>
              <a:ext uri="{FF2B5EF4-FFF2-40B4-BE49-F238E27FC236}">
                <a16:creationId xmlns:a16="http://schemas.microsoft.com/office/drawing/2014/main" id="{CEC61BA7-7475-4648-B47A-50DC35C399DB}"/>
              </a:ext>
            </a:extLst>
          </p:cNvPr>
          <p:cNvSpPr>
            <a:spLocks noGrp="1"/>
          </p:cNvSpPr>
          <p:nvPr>
            <p:ph idx="1"/>
          </p:nvPr>
        </p:nvSpPr>
        <p:spPr>
          <a:xfrm>
            <a:off x="1421008" y="1296955"/>
            <a:ext cx="9215891" cy="4889339"/>
          </a:xfrm>
          <a:blipFill dpi="0" rotWithShape="1">
            <a:blip r:embed="rId2"/>
            <a:srcRect/>
            <a:stretch>
              <a:fillRect/>
            </a:stretch>
          </a:blipFill>
        </p:spPr>
        <p:txBody>
          <a:bodyPr>
            <a:normAutofit/>
          </a:bodyPr>
          <a:lstStyle/>
          <a:p>
            <a:pPr marL="0" indent="0">
              <a:buNone/>
            </a:pPr>
            <a:endParaRPr lang="en-US" sz="3600" dirty="0">
              <a:solidFill>
                <a:schemeClr val="accent2">
                  <a:lumMod val="75000"/>
                </a:schemeClr>
              </a:solidFill>
            </a:endParaRPr>
          </a:p>
        </p:txBody>
      </p:sp>
      <p:sp>
        <p:nvSpPr>
          <p:cNvPr id="4" name="Title 3">
            <a:extLst>
              <a:ext uri="{FF2B5EF4-FFF2-40B4-BE49-F238E27FC236}">
                <a16:creationId xmlns:a16="http://schemas.microsoft.com/office/drawing/2014/main" id="{F2C61D2F-1DCD-466E-8DB8-F92FF37CC838}"/>
              </a:ext>
            </a:extLst>
          </p:cNvPr>
          <p:cNvSpPr>
            <a:spLocks noGrp="1"/>
          </p:cNvSpPr>
          <p:nvPr>
            <p:ph type="title"/>
          </p:nvPr>
        </p:nvSpPr>
        <p:spPr/>
        <p:txBody>
          <a:bodyPr anchor="t"/>
          <a:lstStyle/>
          <a:p>
            <a:r>
              <a:rPr lang="en-US" dirty="0"/>
              <a:t>display each city’s venues on the map </a:t>
            </a:r>
            <a:br>
              <a:rPr lang="en-US" dirty="0"/>
            </a:br>
            <a:r>
              <a:rPr lang="en-US" sz="1400" dirty="0"/>
              <a:t>in order to visualize the density</a:t>
            </a:r>
            <a:r>
              <a:rPr lang="en-US" sz="2000" dirty="0"/>
              <a:t> 						</a:t>
            </a:r>
            <a:r>
              <a:rPr lang="en-US" sz="2800" dirty="0"/>
              <a:t>phoenix, AZ</a:t>
            </a:r>
            <a:endParaRPr lang="en-US" dirty="0"/>
          </a:p>
        </p:txBody>
      </p:sp>
      <p:sp>
        <p:nvSpPr>
          <p:cNvPr id="10" name="TextBox 9">
            <a:extLst>
              <a:ext uri="{FF2B5EF4-FFF2-40B4-BE49-F238E27FC236}">
                <a16:creationId xmlns:a16="http://schemas.microsoft.com/office/drawing/2014/main" id="{5F28DB0A-E53A-4C7E-984F-C82D687E9509}"/>
              </a:ext>
            </a:extLst>
          </p:cNvPr>
          <p:cNvSpPr txBox="1"/>
          <p:nvPr/>
        </p:nvSpPr>
        <p:spPr>
          <a:xfrm>
            <a:off x="1834843" y="6242047"/>
            <a:ext cx="8388220" cy="369332"/>
          </a:xfrm>
          <a:prstGeom prst="rect">
            <a:avLst/>
          </a:prstGeom>
          <a:noFill/>
        </p:spPr>
        <p:txBody>
          <a:bodyPr wrap="square" rtlCol="0">
            <a:spAutoFit/>
          </a:bodyPr>
          <a:lstStyle/>
          <a:p>
            <a:pPr algn="ctr"/>
            <a:r>
              <a:rPr lang="en-US" dirty="0">
                <a:solidFill>
                  <a:schemeClr val="accent2">
                    <a:lumMod val="75000"/>
                  </a:schemeClr>
                </a:solidFill>
              </a:rPr>
              <a:t>Total number of coffee shops: 161</a:t>
            </a:r>
            <a:endParaRPr lang="en-US" dirty="0"/>
          </a:p>
        </p:txBody>
      </p:sp>
    </p:spTree>
    <p:extLst>
      <p:ext uri="{BB962C8B-B14F-4D97-AF65-F5344CB8AC3E}">
        <p14:creationId xmlns:p14="http://schemas.microsoft.com/office/powerpoint/2010/main" val="1981057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p:txBody>
          <a:bodyPr/>
          <a:lstStyle/>
          <a:p>
            <a:r>
              <a:rPr lang="en-US" dirty="0"/>
              <a:t>FINDING THE BEST CITY – TABLE OF RESULTS</a:t>
            </a:r>
          </a:p>
        </p:txBody>
      </p:sp>
      <p:graphicFrame>
        <p:nvGraphicFramePr>
          <p:cNvPr id="6" name="Table 5">
            <a:extLst>
              <a:ext uri="{FF2B5EF4-FFF2-40B4-BE49-F238E27FC236}">
                <a16:creationId xmlns:a16="http://schemas.microsoft.com/office/drawing/2014/main" id="{BEE52E89-C526-4F73-86FB-0EB31587CD33}"/>
              </a:ext>
            </a:extLst>
          </p:cNvPr>
          <p:cNvGraphicFramePr>
            <a:graphicFrameLocks noGrp="1"/>
          </p:cNvGraphicFramePr>
          <p:nvPr>
            <p:extLst>
              <p:ext uri="{D42A27DB-BD31-4B8C-83A1-F6EECF244321}">
                <p14:modId xmlns:p14="http://schemas.microsoft.com/office/powerpoint/2010/main" val="1750916143"/>
              </p:ext>
            </p:extLst>
          </p:nvPr>
        </p:nvGraphicFramePr>
        <p:xfrm>
          <a:off x="633492" y="2564208"/>
          <a:ext cx="10580914" cy="2494280"/>
        </p:xfrm>
        <a:graphic>
          <a:graphicData uri="http://schemas.openxmlformats.org/drawingml/2006/table">
            <a:tbl>
              <a:tblPr firstRow="1" bandRow="1">
                <a:tableStyleId>{5C22544A-7EE6-4342-B048-85BDC9FD1C3A}</a:tableStyleId>
              </a:tblPr>
              <a:tblGrid>
                <a:gridCol w="1081720">
                  <a:extLst>
                    <a:ext uri="{9D8B030D-6E8A-4147-A177-3AD203B41FA5}">
                      <a16:colId xmlns:a16="http://schemas.microsoft.com/office/drawing/2014/main" val="2785900615"/>
                    </a:ext>
                  </a:extLst>
                </a:gridCol>
                <a:gridCol w="1879710">
                  <a:extLst>
                    <a:ext uri="{9D8B030D-6E8A-4147-A177-3AD203B41FA5}">
                      <a16:colId xmlns:a16="http://schemas.microsoft.com/office/drawing/2014/main" val="2287965835"/>
                    </a:ext>
                  </a:extLst>
                </a:gridCol>
                <a:gridCol w="2487646">
                  <a:extLst>
                    <a:ext uri="{9D8B030D-6E8A-4147-A177-3AD203B41FA5}">
                      <a16:colId xmlns:a16="http://schemas.microsoft.com/office/drawing/2014/main" val="1756528531"/>
                    </a:ext>
                  </a:extLst>
                </a:gridCol>
                <a:gridCol w="2425960">
                  <a:extLst>
                    <a:ext uri="{9D8B030D-6E8A-4147-A177-3AD203B41FA5}">
                      <a16:colId xmlns:a16="http://schemas.microsoft.com/office/drawing/2014/main" val="3202057861"/>
                    </a:ext>
                  </a:extLst>
                </a:gridCol>
                <a:gridCol w="2705878">
                  <a:extLst>
                    <a:ext uri="{9D8B030D-6E8A-4147-A177-3AD203B41FA5}">
                      <a16:colId xmlns:a16="http://schemas.microsoft.com/office/drawing/2014/main" val="2509247184"/>
                    </a:ext>
                  </a:extLst>
                </a:gridCol>
              </a:tblGrid>
              <a:tr h="592300">
                <a:tc>
                  <a:txBody>
                    <a:bodyPr/>
                    <a:lstStyle/>
                    <a:p>
                      <a:pPr algn="ctr"/>
                      <a:r>
                        <a:rPr lang="en-US" dirty="0"/>
                        <a:t>#</a:t>
                      </a:r>
                      <a:endParaRPr lang="en-IN" dirty="0"/>
                    </a:p>
                  </a:txBody>
                  <a:tcPr anchor="ctr">
                    <a:lnR w="6350" cap="flat" cmpd="sng" algn="ctr">
                      <a:solidFill>
                        <a:schemeClr val="bg1">
                          <a:lumMod val="65000"/>
                        </a:schemeClr>
                      </a:solidFill>
                      <a:prstDash val="solid"/>
                      <a:round/>
                      <a:headEnd type="none" w="med" len="med"/>
                      <a:tailEnd type="none" w="med" len="med"/>
                    </a:lnR>
                    <a:lnB w="6350" cap="flat" cmpd="sng" algn="ctr">
                      <a:solidFill>
                        <a:schemeClr val="bg1">
                          <a:lumMod val="65000"/>
                        </a:schemeClr>
                      </a:solidFill>
                      <a:prstDash val="solid"/>
                      <a:round/>
                      <a:headEnd type="none" w="med" len="med"/>
                      <a:tailEnd type="none" w="med" len="med"/>
                    </a:lnB>
                  </a:tcPr>
                </a:tc>
                <a:tc>
                  <a:txBody>
                    <a:bodyPr/>
                    <a:lstStyle/>
                    <a:p>
                      <a:pPr algn="ctr"/>
                      <a:r>
                        <a:rPr lang="en-US" dirty="0"/>
                        <a:t>CITY</a:t>
                      </a:r>
                      <a:endParaRPr lang="en-IN" dirty="0"/>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B w="6350" cap="flat" cmpd="sng" algn="ctr">
                      <a:solidFill>
                        <a:schemeClr val="bg1">
                          <a:lumMod val="65000"/>
                        </a:schemeClr>
                      </a:solidFill>
                      <a:prstDash val="solid"/>
                      <a:round/>
                      <a:headEnd type="none" w="med" len="med"/>
                      <a:tailEnd type="none" w="med" len="med"/>
                    </a:lnB>
                  </a:tcPr>
                </a:tc>
                <a:tc>
                  <a:txBody>
                    <a:bodyPr/>
                    <a:lstStyle/>
                    <a:p>
                      <a:pPr algn="ctr"/>
                      <a:r>
                        <a:rPr lang="en-US" dirty="0"/>
                        <a:t>Average Proximity To The City Center</a:t>
                      </a:r>
                      <a:endParaRPr lang="en-IN" dirty="0"/>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B w="6350" cap="flat" cmpd="sng" algn="ctr">
                      <a:solidFill>
                        <a:schemeClr val="bg1">
                          <a:lumMod val="65000"/>
                        </a:schemeClr>
                      </a:solidFill>
                      <a:prstDash val="solid"/>
                      <a:round/>
                      <a:headEnd type="none" w="med" len="med"/>
                      <a:tailEnd type="none" w="med" len="med"/>
                    </a:lnB>
                  </a:tcPr>
                </a:tc>
                <a:tc>
                  <a:txBody>
                    <a:bodyPr/>
                    <a:lstStyle/>
                    <a:p>
                      <a:pPr algn="ctr"/>
                      <a:r>
                        <a:rPr lang="en-US" dirty="0"/>
                        <a:t>Average Distance To Mean Coordinates</a:t>
                      </a:r>
                      <a:endParaRPr lang="en-IN" dirty="0"/>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B w="6350" cap="flat" cmpd="sng" algn="ctr">
                      <a:solidFill>
                        <a:schemeClr val="bg1">
                          <a:lumMod val="65000"/>
                        </a:schemeClr>
                      </a:solidFill>
                      <a:prstDash val="solid"/>
                      <a:round/>
                      <a:headEnd type="none" w="med" len="med"/>
                      <a:tailEnd type="none" w="med" len="med"/>
                    </a:lnB>
                  </a:tcPr>
                </a:tc>
                <a:tc>
                  <a:txBody>
                    <a:bodyPr/>
                    <a:lstStyle/>
                    <a:p>
                      <a:pPr algn="ctr"/>
                      <a:r>
                        <a:rPr lang="en-IN" dirty="0"/>
                        <a:t>Coffee Shops Per City</a:t>
                      </a:r>
                    </a:p>
                  </a:txBody>
                  <a:tcPr anchor="ctr">
                    <a:lnL w="6350" cap="flat" cmpd="sng" algn="ctr">
                      <a:solidFill>
                        <a:schemeClr val="bg1">
                          <a:lumMod val="65000"/>
                        </a:schemeClr>
                      </a:solidFill>
                      <a:prstDash val="solid"/>
                      <a:round/>
                      <a:headEnd type="none" w="med" len="med"/>
                      <a:tailEnd type="none" w="med" len="med"/>
                    </a:lnL>
                    <a:lnB w="635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7730668"/>
                  </a:ext>
                </a:extLst>
              </a:tr>
              <a:tr h="370840">
                <a:tc>
                  <a:txBody>
                    <a:bodyPr/>
                    <a:lstStyle/>
                    <a:p>
                      <a:pPr algn="ctr" fontAlgn="ctr"/>
                      <a:r>
                        <a:rPr lang="en-US" b="1" dirty="0">
                          <a:effectLst/>
                        </a:rPr>
                        <a:t>0</a:t>
                      </a:r>
                    </a:p>
                  </a:txBody>
                  <a:tcPr anchor="ctr">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New York, NY</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0.032317</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0.022257</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220</a:t>
                      </a:r>
                    </a:p>
                  </a:txBody>
                  <a:tcPr anchor="ctr">
                    <a:lnL w="6350" cap="flat" cmpd="sng" algn="ctr">
                      <a:solidFill>
                        <a:schemeClr val="bg1">
                          <a:lumMod val="6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205186774"/>
                  </a:ext>
                </a:extLst>
              </a:tr>
              <a:tr h="370840">
                <a:tc>
                  <a:txBody>
                    <a:bodyPr/>
                    <a:lstStyle/>
                    <a:p>
                      <a:pPr algn="ctr" fontAlgn="ctr"/>
                      <a:r>
                        <a:rPr lang="en-US" b="1" dirty="0">
                          <a:effectLst/>
                        </a:rPr>
                        <a:t>1</a:t>
                      </a:r>
                    </a:p>
                  </a:txBody>
                  <a:tcPr anchor="ctr">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Chicago, IL</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0.072158</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0.054008</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184</a:t>
                      </a:r>
                    </a:p>
                  </a:txBody>
                  <a:tcPr anchor="ctr">
                    <a:lnL w="6350" cap="flat" cmpd="sng" algn="ctr">
                      <a:solidFill>
                        <a:schemeClr val="bg1">
                          <a:lumMod val="6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960814750"/>
                  </a:ext>
                </a:extLst>
              </a:tr>
              <a:tr h="370840">
                <a:tc>
                  <a:txBody>
                    <a:bodyPr/>
                    <a:lstStyle/>
                    <a:p>
                      <a:pPr algn="ctr" fontAlgn="ctr"/>
                      <a:r>
                        <a:rPr lang="en-US" b="1">
                          <a:effectLst/>
                        </a:rPr>
                        <a:t>2</a:t>
                      </a:r>
                    </a:p>
                  </a:txBody>
                  <a:tcPr anchor="ctr">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Houston, TX</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0.115663</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0.106295</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156</a:t>
                      </a:r>
                    </a:p>
                  </a:txBody>
                  <a:tcPr anchor="ctr">
                    <a:lnL w="6350" cap="flat" cmpd="sng" algn="ctr">
                      <a:solidFill>
                        <a:schemeClr val="bg1">
                          <a:lumMod val="6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186541597"/>
                  </a:ext>
                </a:extLst>
              </a:tr>
              <a:tr h="370840">
                <a:tc>
                  <a:txBody>
                    <a:bodyPr/>
                    <a:lstStyle/>
                    <a:p>
                      <a:pPr algn="ctr" fontAlgn="ctr"/>
                      <a:r>
                        <a:rPr lang="en-US" b="1">
                          <a:effectLst/>
                        </a:rPr>
                        <a:t>3</a:t>
                      </a:r>
                    </a:p>
                  </a:txBody>
                  <a:tcPr anchor="ctr">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Phoenix, AZ</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0.128295</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0.117186</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161</a:t>
                      </a:r>
                    </a:p>
                  </a:txBody>
                  <a:tcPr anchor="ctr">
                    <a:lnL w="6350" cap="flat" cmpd="sng" algn="ctr">
                      <a:solidFill>
                        <a:schemeClr val="bg1">
                          <a:lumMod val="6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32936508"/>
                  </a:ext>
                </a:extLst>
              </a:tr>
              <a:tr h="370840">
                <a:tc>
                  <a:txBody>
                    <a:bodyPr/>
                    <a:lstStyle/>
                    <a:p>
                      <a:pPr algn="ctr" fontAlgn="ctr"/>
                      <a:r>
                        <a:rPr lang="en-US" b="1" dirty="0">
                          <a:effectLst/>
                        </a:rPr>
                        <a:t>4</a:t>
                      </a:r>
                    </a:p>
                  </a:txBody>
                  <a:tcPr anchor="ctr">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Los Angeles, CA</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0.136265</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a:effectLst/>
                        </a:rPr>
                        <a:t>0.099407</a:t>
                      </a:r>
                    </a:p>
                  </a:txBody>
                  <a:tcPr anchor="ctr">
                    <a:lnL w="6350" cap="flat" cmpd="sng" algn="ctr">
                      <a:solidFill>
                        <a:schemeClr val="bg1">
                          <a:lumMod val="65000"/>
                        </a:schemeClr>
                      </a:solid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algn="ctr" fontAlgn="ctr"/>
                      <a:r>
                        <a:rPr lang="en-US" dirty="0">
                          <a:effectLst/>
                        </a:rPr>
                        <a:t>201</a:t>
                      </a:r>
                    </a:p>
                  </a:txBody>
                  <a:tcPr anchor="ctr">
                    <a:lnL w="6350" cap="flat" cmpd="sng" algn="ctr">
                      <a:solidFill>
                        <a:schemeClr val="bg1">
                          <a:lumMod val="6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61867112"/>
                  </a:ext>
                </a:extLst>
              </a:tr>
            </a:tbl>
          </a:graphicData>
        </a:graphic>
      </p:graphicFrame>
      <p:sp>
        <p:nvSpPr>
          <p:cNvPr id="4" name="Slide Number Placeholder 3"/>
          <p:cNvSpPr>
            <a:spLocks noGrp="1"/>
          </p:cNvSpPr>
          <p:nvPr>
            <p:ph type="sldNum" sz="quarter" idx="12"/>
          </p:nvPr>
        </p:nvSpPr>
        <p:spPr/>
        <p:txBody>
          <a:bodyPr/>
          <a:lstStyle/>
          <a:p>
            <a:r>
              <a:rPr lang="en-US" dirty="0"/>
              <a:t>9</a:t>
            </a:r>
          </a:p>
        </p:txBody>
      </p:sp>
      <p:sp>
        <p:nvSpPr>
          <p:cNvPr id="2" name="TextBox 1">
            <a:extLst>
              <a:ext uri="{FF2B5EF4-FFF2-40B4-BE49-F238E27FC236}">
                <a16:creationId xmlns:a16="http://schemas.microsoft.com/office/drawing/2014/main" id="{D789FAB6-A4A9-49F3-8293-B0F1B8F20D85}"/>
              </a:ext>
            </a:extLst>
          </p:cNvPr>
          <p:cNvSpPr txBox="1"/>
          <p:nvPr/>
        </p:nvSpPr>
        <p:spPr>
          <a:xfrm>
            <a:off x="515938" y="1282316"/>
            <a:ext cx="10438201" cy="2031325"/>
          </a:xfrm>
          <a:prstGeom prst="rect">
            <a:avLst/>
          </a:prstGeom>
          <a:noFill/>
        </p:spPr>
        <p:txBody>
          <a:bodyPr wrap="square" rtlCol="0">
            <a:spAutoFit/>
          </a:bodyPr>
          <a:lstStyle/>
          <a:p>
            <a:r>
              <a:rPr lang="en-US" dirty="0"/>
              <a:t>We can see that New York and Chicago have the highest density of coffee shops.</a:t>
            </a:r>
          </a:p>
          <a:p>
            <a:r>
              <a:rPr lang="en-US" dirty="0"/>
              <a:t>In order to justify the above observations, we will measure the density and create a table with the concrete numbers. Let's use two methods of calculations - we will calculate average distance from coffee shops to the corresponding city center, and also average distance of the venues to their mean coordinates.</a:t>
            </a:r>
          </a:p>
          <a:p>
            <a:endParaRPr lang="en-US" dirty="0"/>
          </a:p>
          <a:p>
            <a:endParaRPr lang="en-US" dirty="0"/>
          </a:p>
          <a:p>
            <a:endParaRPr lang="en-US" dirty="0"/>
          </a:p>
        </p:txBody>
      </p:sp>
      <p:sp>
        <p:nvSpPr>
          <p:cNvPr id="3" name="TextBox 2">
            <a:extLst>
              <a:ext uri="{FF2B5EF4-FFF2-40B4-BE49-F238E27FC236}">
                <a16:creationId xmlns:a16="http://schemas.microsoft.com/office/drawing/2014/main" id="{5C284081-3AF4-48D1-91B1-03DF1FE4F95F}"/>
              </a:ext>
            </a:extLst>
          </p:cNvPr>
          <p:cNvSpPr txBox="1"/>
          <p:nvPr/>
        </p:nvSpPr>
        <p:spPr>
          <a:xfrm>
            <a:off x="2247688" y="5412000"/>
            <a:ext cx="10479267" cy="1384995"/>
          </a:xfrm>
          <a:prstGeom prst="rect">
            <a:avLst/>
          </a:prstGeom>
          <a:noFill/>
        </p:spPr>
        <p:txBody>
          <a:bodyPr wrap="square" rtlCol="0">
            <a:spAutoFit/>
          </a:bodyPr>
          <a:lstStyle/>
          <a:p>
            <a:r>
              <a:rPr lang="en-US" sz="2800" b="1" dirty="0"/>
              <a:t>CONCLUSION: </a:t>
            </a:r>
            <a:r>
              <a:rPr lang="en-US" sz="2000" b="1" dirty="0">
                <a:solidFill>
                  <a:schemeClr val="accent2">
                    <a:lumMod val="75000"/>
                  </a:schemeClr>
                </a:solidFill>
              </a:rPr>
              <a:t>We can see that New York has the highest density of coffee shops.</a:t>
            </a:r>
          </a:p>
          <a:p>
            <a:r>
              <a:rPr lang="en-US" sz="2000" b="1" dirty="0">
                <a:solidFill>
                  <a:schemeClr val="accent2">
                    <a:lumMod val="75000"/>
                  </a:schemeClr>
                </a:solidFill>
              </a:rPr>
              <a:t>Therefore, we pronounce </a:t>
            </a:r>
            <a:r>
              <a:rPr lang="en-US" sz="2800" b="1" dirty="0">
                <a:solidFill>
                  <a:schemeClr val="accent2">
                    <a:lumMod val="75000"/>
                  </a:schemeClr>
                </a:solidFill>
              </a:rPr>
              <a:t>New York </a:t>
            </a:r>
            <a:r>
              <a:rPr lang="en-US" sz="2000" b="1" dirty="0">
                <a:solidFill>
                  <a:schemeClr val="accent2">
                    <a:lumMod val="75000"/>
                  </a:schemeClr>
                </a:solidFill>
              </a:rPr>
              <a:t>the best city for coffee lovers!!!</a:t>
            </a:r>
          </a:p>
          <a:p>
            <a:endParaRPr lang="en-US" sz="2800" b="1" dirty="0"/>
          </a:p>
        </p:txBody>
      </p:sp>
    </p:spTree>
    <p:extLst>
      <p:ext uri="{BB962C8B-B14F-4D97-AF65-F5344CB8AC3E}">
        <p14:creationId xmlns:p14="http://schemas.microsoft.com/office/powerpoint/2010/main" val="688656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0F77C7-2CF1-40AC-BA95-2C905D29D2F4}"/>
              </a:ext>
            </a:extLst>
          </p:cNvPr>
          <p:cNvSpPr>
            <a:spLocks noGrp="1"/>
          </p:cNvSpPr>
          <p:nvPr>
            <p:ph type="sldNum" sz="quarter" idx="12"/>
          </p:nvPr>
        </p:nvSpPr>
        <p:spPr/>
        <p:txBody>
          <a:bodyPr/>
          <a:lstStyle/>
          <a:p>
            <a:fld id="{9EC71654-96A5-4280-94F3-931C61A9F92C}" type="slidenum">
              <a:rPr lang="en-US" noProof="0" smtClean="0"/>
              <a:pPr/>
              <a:t>14</a:t>
            </a:fld>
            <a:endParaRPr lang="en-US" noProof="0" dirty="0"/>
          </a:p>
        </p:txBody>
      </p:sp>
      <p:sp>
        <p:nvSpPr>
          <p:cNvPr id="3" name="Content Placeholder 2">
            <a:extLst>
              <a:ext uri="{FF2B5EF4-FFF2-40B4-BE49-F238E27FC236}">
                <a16:creationId xmlns:a16="http://schemas.microsoft.com/office/drawing/2014/main" id="{AF85156D-874A-495F-A403-94AFEDCBA255}"/>
              </a:ext>
            </a:extLst>
          </p:cNvPr>
          <p:cNvSpPr>
            <a:spLocks noGrp="1"/>
          </p:cNvSpPr>
          <p:nvPr>
            <p:ph idx="1"/>
          </p:nvPr>
        </p:nvSpPr>
        <p:spPr>
          <a:xfrm>
            <a:off x="1122428" y="1732028"/>
            <a:ext cx="9159907" cy="4911078"/>
          </a:xfrm>
          <a:blipFill dpi="0" rotWithShape="1">
            <a:blip r:embed="rId2"/>
            <a:srcRect/>
            <a:tile tx="0" ty="0" sx="100000" sy="100000" flip="none" algn="tl"/>
          </a:blipFill>
        </p:spPr>
        <p:txBody>
          <a:bodyPr/>
          <a:lstStyle/>
          <a:p>
            <a:endParaRPr lang="en-US" dirty="0"/>
          </a:p>
        </p:txBody>
      </p:sp>
      <p:sp>
        <p:nvSpPr>
          <p:cNvPr id="4" name="Title 3">
            <a:extLst>
              <a:ext uri="{FF2B5EF4-FFF2-40B4-BE49-F238E27FC236}">
                <a16:creationId xmlns:a16="http://schemas.microsoft.com/office/drawing/2014/main" id="{80D70972-9C45-40B4-A064-F8A7121428EF}"/>
              </a:ext>
            </a:extLst>
          </p:cNvPr>
          <p:cNvSpPr>
            <a:spLocks noGrp="1"/>
          </p:cNvSpPr>
          <p:nvPr>
            <p:ph type="title"/>
          </p:nvPr>
        </p:nvSpPr>
        <p:spPr>
          <a:xfrm>
            <a:off x="507556" y="214894"/>
            <a:ext cx="11150600" cy="597790"/>
          </a:xfrm>
        </p:spPr>
        <p:txBody>
          <a:bodyPr/>
          <a:lstStyle/>
          <a:p>
            <a:r>
              <a:rPr lang="en-US" dirty="0"/>
              <a:t>Part 2. Finding the best neighborhoods</a:t>
            </a:r>
          </a:p>
        </p:txBody>
      </p:sp>
      <p:sp>
        <p:nvSpPr>
          <p:cNvPr id="5" name="TextBox 4">
            <a:extLst>
              <a:ext uri="{FF2B5EF4-FFF2-40B4-BE49-F238E27FC236}">
                <a16:creationId xmlns:a16="http://schemas.microsoft.com/office/drawing/2014/main" id="{3FF88809-180C-4CC2-AAD9-487C71D0B31B}"/>
              </a:ext>
            </a:extLst>
          </p:cNvPr>
          <p:cNvSpPr txBox="1"/>
          <p:nvPr/>
        </p:nvSpPr>
        <p:spPr>
          <a:xfrm>
            <a:off x="506853" y="812684"/>
            <a:ext cx="10837862" cy="1200329"/>
          </a:xfrm>
          <a:prstGeom prst="rect">
            <a:avLst/>
          </a:prstGeom>
          <a:noFill/>
        </p:spPr>
        <p:txBody>
          <a:bodyPr wrap="square" rtlCol="0">
            <a:spAutoFit/>
          </a:bodyPr>
          <a:lstStyle/>
          <a:p>
            <a:r>
              <a:rPr lang="en-US" dirty="0"/>
              <a:t>Let's cluster the NY neighborhoods in order to find the ones with the highest density. </a:t>
            </a:r>
          </a:p>
          <a:p>
            <a:r>
              <a:rPr lang="en-US" dirty="0"/>
              <a:t>New York has a total of 5 boroughs and 306 neighborhoods. Let’s look at the map.</a:t>
            </a:r>
            <a:endParaRPr lang="en-US" b="1" dirty="0"/>
          </a:p>
          <a:p>
            <a:endParaRPr lang="en-US" dirty="0"/>
          </a:p>
          <a:p>
            <a:endParaRPr lang="en-US" dirty="0"/>
          </a:p>
        </p:txBody>
      </p:sp>
    </p:spTree>
    <p:extLst>
      <p:ext uri="{BB962C8B-B14F-4D97-AF65-F5344CB8AC3E}">
        <p14:creationId xmlns:p14="http://schemas.microsoft.com/office/powerpoint/2010/main" val="2323848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B532-EB3E-428B-9224-EFA237D16A73}"/>
              </a:ext>
            </a:extLst>
          </p:cNvPr>
          <p:cNvSpPr>
            <a:spLocks noGrp="1"/>
          </p:cNvSpPr>
          <p:nvPr>
            <p:ph type="title"/>
          </p:nvPr>
        </p:nvSpPr>
        <p:spPr/>
        <p:txBody>
          <a:bodyPr/>
          <a:lstStyle/>
          <a:p>
            <a:r>
              <a:rPr lang="en-US" dirty="0"/>
              <a:t>Top borough and its neighborhoods: Manhattan</a:t>
            </a:r>
          </a:p>
        </p:txBody>
      </p:sp>
      <p:graphicFrame>
        <p:nvGraphicFramePr>
          <p:cNvPr id="6" name="Chart 5" descr="column chart">
            <a:extLst>
              <a:ext uri="{FF2B5EF4-FFF2-40B4-BE49-F238E27FC236}">
                <a16:creationId xmlns:a16="http://schemas.microsoft.com/office/drawing/2014/main" id="{C062A1BC-6630-4B2A-9929-8780DBCEC3DB}"/>
              </a:ext>
            </a:extLst>
          </p:cNvPr>
          <p:cNvGraphicFramePr/>
          <p:nvPr>
            <p:extLst>
              <p:ext uri="{D42A27DB-BD31-4B8C-83A1-F6EECF244321}">
                <p14:modId xmlns:p14="http://schemas.microsoft.com/office/powerpoint/2010/main" val="1190986173"/>
              </p:ext>
            </p:extLst>
          </p:nvPr>
        </p:nvGraphicFramePr>
        <p:xfrm>
          <a:off x="5563800" y="1584863"/>
          <a:ext cx="6400677" cy="40711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descr="pie chart">
            <a:extLst>
              <a:ext uri="{FF2B5EF4-FFF2-40B4-BE49-F238E27FC236}">
                <a16:creationId xmlns:a16="http://schemas.microsoft.com/office/drawing/2014/main" id="{DCCB6637-D8E6-4BF1-9EF6-E5654DE57B60}"/>
              </a:ext>
            </a:extLst>
          </p:cNvPr>
          <p:cNvGraphicFramePr/>
          <p:nvPr>
            <p:extLst>
              <p:ext uri="{D42A27DB-BD31-4B8C-83A1-F6EECF244321}">
                <p14:modId xmlns:p14="http://schemas.microsoft.com/office/powerpoint/2010/main" val="3560706766"/>
              </p:ext>
            </p:extLst>
          </p:nvPr>
        </p:nvGraphicFramePr>
        <p:xfrm>
          <a:off x="-352809" y="1584863"/>
          <a:ext cx="6106686" cy="4071125"/>
        </p:xfrm>
        <a:graphic>
          <a:graphicData uri="http://schemas.openxmlformats.org/drawingml/2006/chart">
            <c:chart xmlns:c="http://schemas.openxmlformats.org/drawingml/2006/chart" xmlns:r="http://schemas.openxmlformats.org/officeDocument/2006/relationships" r:id="rId4"/>
          </a:graphicData>
        </a:graphic>
      </p:graphicFrame>
      <p:sp>
        <p:nvSpPr>
          <p:cNvPr id="3" name="Slide Number Placeholder 2">
            <a:extLst>
              <a:ext uri="{FF2B5EF4-FFF2-40B4-BE49-F238E27FC236}">
                <a16:creationId xmlns:a16="http://schemas.microsoft.com/office/drawing/2014/main" id="{EB5F9B50-CED9-4961-91E8-058BE256771F}"/>
              </a:ext>
            </a:extLst>
          </p:cNvPr>
          <p:cNvSpPr>
            <a:spLocks noGrp="1"/>
          </p:cNvSpPr>
          <p:nvPr>
            <p:ph type="sldNum" sz="quarter" idx="12"/>
          </p:nvPr>
        </p:nvSpPr>
        <p:spPr/>
        <p:txBody>
          <a:bodyPr/>
          <a:lstStyle/>
          <a:p>
            <a:fld id="{9EC71654-96A5-4280-94F3-931C61A9F92C}" type="slidenum">
              <a:rPr lang="en-US" smtClean="0"/>
              <a:pPr/>
              <a:t>15</a:t>
            </a:fld>
            <a:endParaRPr lang="en-US" dirty="0"/>
          </a:p>
        </p:txBody>
      </p:sp>
    </p:spTree>
    <p:extLst>
      <p:ext uri="{BB962C8B-B14F-4D97-AF65-F5344CB8AC3E}">
        <p14:creationId xmlns:p14="http://schemas.microsoft.com/office/powerpoint/2010/main" val="1169930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0F77C7-2CF1-40AC-BA95-2C905D29D2F4}"/>
              </a:ext>
            </a:extLst>
          </p:cNvPr>
          <p:cNvSpPr>
            <a:spLocks noGrp="1"/>
          </p:cNvSpPr>
          <p:nvPr>
            <p:ph type="sldNum" sz="quarter" idx="12"/>
          </p:nvPr>
        </p:nvSpPr>
        <p:spPr/>
        <p:txBody>
          <a:bodyPr/>
          <a:lstStyle/>
          <a:p>
            <a:fld id="{9EC71654-96A5-4280-94F3-931C61A9F92C}" type="slidenum">
              <a:rPr lang="en-US" noProof="0" smtClean="0"/>
              <a:pPr/>
              <a:t>16</a:t>
            </a:fld>
            <a:endParaRPr lang="en-US" noProof="0" dirty="0"/>
          </a:p>
        </p:txBody>
      </p:sp>
      <p:sp>
        <p:nvSpPr>
          <p:cNvPr id="3" name="Content Placeholder 2">
            <a:extLst>
              <a:ext uri="{FF2B5EF4-FFF2-40B4-BE49-F238E27FC236}">
                <a16:creationId xmlns:a16="http://schemas.microsoft.com/office/drawing/2014/main" id="{AF85156D-874A-495F-A403-94AFEDCBA255}"/>
              </a:ext>
            </a:extLst>
          </p:cNvPr>
          <p:cNvSpPr>
            <a:spLocks noGrp="1"/>
          </p:cNvSpPr>
          <p:nvPr>
            <p:ph idx="1"/>
          </p:nvPr>
        </p:nvSpPr>
        <p:spPr>
          <a:xfrm>
            <a:off x="1055317" y="1544661"/>
            <a:ext cx="9159907" cy="4911078"/>
          </a:xfrm>
          <a:blipFill dpi="0" rotWithShape="1">
            <a:blip r:embed="rId2"/>
            <a:srcRect/>
            <a:tile tx="0" ty="0" sx="100000" sy="100000" flip="none" algn="tl"/>
          </a:blipFill>
        </p:spPr>
        <p:txBody>
          <a:bodyPr/>
          <a:lstStyle/>
          <a:p>
            <a:endParaRPr lang="en-US" dirty="0"/>
          </a:p>
        </p:txBody>
      </p:sp>
      <p:sp>
        <p:nvSpPr>
          <p:cNvPr id="4" name="Title 3">
            <a:extLst>
              <a:ext uri="{FF2B5EF4-FFF2-40B4-BE49-F238E27FC236}">
                <a16:creationId xmlns:a16="http://schemas.microsoft.com/office/drawing/2014/main" id="{80D70972-9C45-40B4-A064-F8A7121428EF}"/>
              </a:ext>
            </a:extLst>
          </p:cNvPr>
          <p:cNvSpPr>
            <a:spLocks noGrp="1"/>
          </p:cNvSpPr>
          <p:nvPr>
            <p:ph type="title"/>
          </p:nvPr>
        </p:nvSpPr>
        <p:spPr>
          <a:xfrm>
            <a:off x="507556" y="214894"/>
            <a:ext cx="11150600" cy="597790"/>
          </a:xfrm>
        </p:spPr>
        <p:txBody>
          <a:bodyPr/>
          <a:lstStyle/>
          <a:p>
            <a:r>
              <a:rPr lang="en-US" dirty="0"/>
              <a:t>Part 2. Finding the best neighborhoods</a:t>
            </a:r>
          </a:p>
        </p:txBody>
      </p:sp>
      <p:sp>
        <p:nvSpPr>
          <p:cNvPr id="5" name="TextBox 4">
            <a:extLst>
              <a:ext uri="{FF2B5EF4-FFF2-40B4-BE49-F238E27FC236}">
                <a16:creationId xmlns:a16="http://schemas.microsoft.com/office/drawing/2014/main" id="{3FF88809-180C-4CC2-AAD9-487C71D0B31B}"/>
              </a:ext>
            </a:extLst>
          </p:cNvPr>
          <p:cNvSpPr txBox="1"/>
          <p:nvPr/>
        </p:nvSpPr>
        <p:spPr>
          <a:xfrm>
            <a:off x="506853" y="812684"/>
            <a:ext cx="10837862" cy="1200329"/>
          </a:xfrm>
          <a:prstGeom prst="rect">
            <a:avLst/>
          </a:prstGeom>
          <a:noFill/>
        </p:spPr>
        <p:txBody>
          <a:bodyPr wrap="square" rtlCol="0">
            <a:spAutoFit/>
          </a:bodyPr>
          <a:lstStyle/>
          <a:p>
            <a:r>
              <a:rPr lang="en-US" dirty="0"/>
              <a:t>Let’s run k-means to cluster top five Manhattan neighborhoods according to the previous slide.</a:t>
            </a:r>
          </a:p>
          <a:p>
            <a:r>
              <a:rPr lang="en-US" dirty="0"/>
              <a:t>Next, we will display the results on the map.</a:t>
            </a:r>
            <a:endParaRPr lang="en-US" b="1" dirty="0"/>
          </a:p>
          <a:p>
            <a:endParaRPr lang="en-US" dirty="0"/>
          </a:p>
          <a:p>
            <a:endParaRPr lang="en-US" dirty="0"/>
          </a:p>
        </p:txBody>
      </p:sp>
    </p:spTree>
    <p:extLst>
      <p:ext uri="{BB962C8B-B14F-4D97-AF65-F5344CB8AC3E}">
        <p14:creationId xmlns:p14="http://schemas.microsoft.com/office/powerpoint/2010/main" val="2418011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FCA16-8D78-4A87-9023-708458E3A4F3}"/>
              </a:ext>
            </a:extLst>
          </p:cNvPr>
          <p:cNvSpPr>
            <a:spLocks noGrp="1"/>
          </p:cNvSpPr>
          <p:nvPr>
            <p:ph type="title"/>
          </p:nvPr>
        </p:nvSpPr>
        <p:spPr/>
        <p:txBody>
          <a:bodyPr/>
          <a:lstStyle/>
          <a:p>
            <a:r>
              <a:rPr lang="en-US" dirty="0"/>
              <a:t>conclusion</a:t>
            </a:r>
          </a:p>
        </p:txBody>
      </p:sp>
      <p:pic>
        <p:nvPicPr>
          <p:cNvPr id="17" name="Picture Placeholder 16">
            <a:extLst>
              <a:ext uri="{FF2B5EF4-FFF2-40B4-BE49-F238E27FC236}">
                <a16:creationId xmlns:a16="http://schemas.microsoft.com/office/drawing/2014/main" id="{CBB1FBB7-8048-6F41-A39C-61BDC2D38BFE}"/>
              </a:ext>
            </a:extLst>
          </p:cNvPr>
          <p:cNvPicPr>
            <a:picLocks noGrp="1" noChangeAspect="1"/>
          </p:cNvPicPr>
          <p:nvPr>
            <p:ph type="pic" sz="quarter" idx="13"/>
          </p:nvPr>
        </p:nvPicPr>
        <p:blipFill>
          <a:blip r:embed="rId3"/>
          <a:stretch>
            <a:fillRect/>
          </a:stretch>
        </p:blipFill>
        <p:spPr>
          <a:xfrm>
            <a:off x="1103638" y="1848535"/>
            <a:ext cx="1430337" cy="1430337"/>
          </a:xfrm>
        </p:spPr>
      </p:pic>
      <p:sp>
        <p:nvSpPr>
          <p:cNvPr id="9" name="Content Placeholder 8">
            <a:extLst>
              <a:ext uri="{FF2B5EF4-FFF2-40B4-BE49-F238E27FC236}">
                <a16:creationId xmlns:a16="http://schemas.microsoft.com/office/drawing/2014/main" id="{D66C6D21-6780-4D8A-9B6F-582E0BD2DC2E}"/>
              </a:ext>
            </a:extLst>
          </p:cNvPr>
          <p:cNvSpPr>
            <a:spLocks noGrp="1"/>
          </p:cNvSpPr>
          <p:nvPr>
            <p:ph idx="17"/>
          </p:nvPr>
        </p:nvSpPr>
        <p:spPr/>
        <p:txBody>
          <a:bodyPr/>
          <a:lstStyle/>
          <a:p>
            <a:r>
              <a:rPr lang="en-US" dirty="0"/>
              <a:t>Best city</a:t>
            </a:r>
          </a:p>
        </p:txBody>
      </p:sp>
      <p:sp>
        <p:nvSpPr>
          <p:cNvPr id="8" name="Content Placeholder 7">
            <a:extLst>
              <a:ext uri="{FF2B5EF4-FFF2-40B4-BE49-F238E27FC236}">
                <a16:creationId xmlns:a16="http://schemas.microsoft.com/office/drawing/2014/main" id="{5935AC4D-C17D-4827-B693-43A34920A5FD}"/>
              </a:ext>
            </a:extLst>
          </p:cNvPr>
          <p:cNvSpPr>
            <a:spLocks noGrp="1"/>
          </p:cNvSpPr>
          <p:nvPr>
            <p:ph idx="1"/>
          </p:nvPr>
        </p:nvSpPr>
        <p:spPr/>
        <p:txBody>
          <a:bodyPr/>
          <a:lstStyle/>
          <a:p>
            <a:r>
              <a:rPr lang="en-US" dirty="0"/>
              <a:t>NEW YORK, NY</a:t>
            </a:r>
          </a:p>
          <a:p>
            <a:endParaRPr lang="en-US" dirty="0"/>
          </a:p>
        </p:txBody>
      </p:sp>
      <p:pic>
        <p:nvPicPr>
          <p:cNvPr id="19" name="Picture Placeholder 18">
            <a:extLst>
              <a:ext uri="{FF2B5EF4-FFF2-40B4-BE49-F238E27FC236}">
                <a16:creationId xmlns:a16="http://schemas.microsoft.com/office/drawing/2014/main" id="{9F61DE0B-ECF7-B74B-80E5-B602A86B8F81}"/>
              </a:ext>
            </a:extLst>
          </p:cNvPr>
          <p:cNvPicPr>
            <a:picLocks noGrp="1" noChangeAspect="1"/>
          </p:cNvPicPr>
          <p:nvPr>
            <p:ph type="pic" sz="quarter" idx="14"/>
          </p:nvPr>
        </p:nvPicPr>
        <p:blipFill>
          <a:blip r:embed="rId4"/>
          <a:stretch>
            <a:fillRect/>
          </a:stretch>
        </p:blipFill>
        <p:spPr>
          <a:xfrm>
            <a:off x="3957037" y="1848535"/>
            <a:ext cx="1430337" cy="1430337"/>
          </a:xfrm>
        </p:spPr>
      </p:pic>
      <p:sp>
        <p:nvSpPr>
          <p:cNvPr id="11" name="Content Placeholder 10">
            <a:extLst>
              <a:ext uri="{FF2B5EF4-FFF2-40B4-BE49-F238E27FC236}">
                <a16:creationId xmlns:a16="http://schemas.microsoft.com/office/drawing/2014/main" id="{90DE57B2-448D-4C8D-8B9C-FFDDFB0A9208}"/>
              </a:ext>
            </a:extLst>
          </p:cNvPr>
          <p:cNvSpPr>
            <a:spLocks noGrp="1"/>
          </p:cNvSpPr>
          <p:nvPr>
            <p:ph idx="19"/>
          </p:nvPr>
        </p:nvSpPr>
        <p:spPr/>
        <p:txBody>
          <a:bodyPr/>
          <a:lstStyle/>
          <a:p>
            <a:r>
              <a:rPr lang="en-US" dirty="0"/>
              <a:t>BEST BOROUGH</a:t>
            </a:r>
          </a:p>
        </p:txBody>
      </p:sp>
      <p:sp>
        <p:nvSpPr>
          <p:cNvPr id="10" name="Content Placeholder 9">
            <a:extLst>
              <a:ext uri="{FF2B5EF4-FFF2-40B4-BE49-F238E27FC236}">
                <a16:creationId xmlns:a16="http://schemas.microsoft.com/office/drawing/2014/main" id="{CCF1405A-05DA-4553-A7B3-B9592963C6B1}"/>
              </a:ext>
            </a:extLst>
          </p:cNvPr>
          <p:cNvSpPr>
            <a:spLocks noGrp="1"/>
          </p:cNvSpPr>
          <p:nvPr>
            <p:ph idx="18"/>
          </p:nvPr>
        </p:nvSpPr>
        <p:spPr/>
        <p:txBody>
          <a:bodyPr/>
          <a:lstStyle/>
          <a:p>
            <a:r>
              <a:rPr lang="en-US" dirty="0"/>
              <a:t>MANHATTAN</a:t>
            </a:r>
          </a:p>
          <a:p>
            <a:endParaRPr lang="en-US" dirty="0"/>
          </a:p>
        </p:txBody>
      </p:sp>
      <p:pic>
        <p:nvPicPr>
          <p:cNvPr id="21" name="Picture Placeholder 20">
            <a:extLst>
              <a:ext uri="{FF2B5EF4-FFF2-40B4-BE49-F238E27FC236}">
                <a16:creationId xmlns:a16="http://schemas.microsoft.com/office/drawing/2014/main" id="{007C99FF-D296-8544-B04B-EA1DBB457808}"/>
              </a:ext>
            </a:extLst>
          </p:cNvPr>
          <p:cNvPicPr>
            <a:picLocks noGrp="1" noChangeAspect="1"/>
          </p:cNvPicPr>
          <p:nvPr>
            <p:ph type="pic" sz="quarter" idx="15"/>
          </p:nvPr>
        </p:nvPicPr>
        <p:blipFill>
          <a:blip r:embed="rId5"/>
          <a:stretch>
            <a:fillRect/>
          </a:stretch>
        </p:blipFill>
        <p:spPr>
          <a:xfrm>
            <a:off x="6795773" y="1848535"/>
            <a:ext cx="1430337" cy="1430337"/>
          </a:xfrm>
        </p:spPr>
      </p:pic>
      <p:sp>
        <p:nvSpPr>
          <p:cNvPr id="13" name="Content Placeholder 12">
            <a:extLst>
              <a:ext uri="{FF2B5EF4-FFF2-40B4-BE49-F238E27FC236}">
                <a16:creationId xmlns:a16="http://schemas.microsoft.com/office/drawing/2014/main" id="{FB9E2175-1C3C-4B3E-A872-A1B7E6D64D52}"/>
              </a:ext>
            </a:extLst>
          </p:cNvPr>
          <p:cNvSpPr>
            <a:spLocks noGrp="1"/>
          </p:cNvSpPr>
          <p:nvPr>
            <p:ph idx="21"/>
          </p:nvPr>
        </p:nvSpPr>
        <p:spPr/>
        <p:txBody>
          <a:bodyPr/>
          <a:lstStyle/>
          <a:p>
            <a:r>
              <a:rPr lang="en-US" dirty="0"/>
              <a:t>TOP FIVE NEIGHBORHOODS</a:t>
            </a:r>
          </a:p>
        </p:txBody>
      </p:sp>
      <p:sp>
        <p:nvSpPr>
          <p:cNvPr id="12" name="Content Placeholder 11">
            <a:extLst>
              <a:ext uri="{FF2B5EF4-FFF2-40B4-BE49-F238E27FC236}">
                <a16:creationId xmlns:a16="http://schemas.microsoft.com/office/drawing/2014/main" id="{780C3E07-3509-4911-AFF9-20EA8F12D0A4}"/>
              </a:ext>
            </a:extLst>
          </p:cNvPr>
          <p:cNvSpPr>
            <a:spLocks noGrp="1"/>
          </p:cNvSpPr>
          <p:nvPr>
            <p:ph idx="20"/>
          </p:nvPr>
        </p:nvSpPr>
        <p:spPr/>
        <p:txBody>
          <a:bodyPr/>
          <a:lstStyle/>
          <a:p>
            <a:r>
              <a:rPr lang="en-US" dirty="0"/>
              <a:t>Financial District (12)</a:t>
            </a:r>
          </a:p>
          <a:p>
            <a:r>
              <a:rPr lang="en-US" dirty="0"/>
              <a:t>Carnegie Hall (8)</a:t>
            </a:r>
          </a:p>
          <a:p>
            <a:r>
              <a:rPr lang="en-US" dirty="0"/>
              <a:t>Chelsea (8)</a:t>
            </a:r>
          </a:p>
          <a:p>
            <a:r>
              <a:rPr lang="en-US" dirty="0"/>
              <a:t>Civic Center (7)</a:t>
            </a:r>
          </a:p>
          <a:p>
            <a:r>
              <a:rPr lang="en-US" dirty="0"/>
              <a:t>Upper East Side (7)</a:t>
            </a:r>
          </a:p>
          <a:p>
            <a:endParaRPr lang="en-US" dirty="0"/>
          </a:p>
        </p:txBody>
      </p:sp>
      <p:sp>
        <p:nvSpPr>
          <p:cNvPr id="3" name="Slide Number Placeholder 2">
            <a:extLst>
              <a:ext uri="{FF2B5EF4-FFF2-40B4-BE49-F238E27FC236}">
                <a16:creationId xmlns:a16="http://schemas.microsoft.com/office/drawing/2014/main" id="{C10F7B49-6C9D-4DBF-AD20-9D4CFAB1CBFD}"/>
              </a:ext>
            </a:extLst>
          </p:cNvPr>
          <p:cNvSpPr>
            <a:spLocks noGrp="1"/>
          </p:cNvSpPr>
          <p:nvPr>
            <p:ph type="sldNum" sz="quarter" idx="12"/>
          </p:nvPr>
        </p:nvSpPr>
        <p:spPr/>
        <p:txBody>
          <a:bodyPr/>
          <a:lstStyle/>
          <a:p>
            <a:fld id="{9EC71654-96A5-4280-94F3-931C61A9F92C}" type="slidenum">
              <a:rPr lang="en-US" smtClean="0"/>
              <a:pPr/>
              <a:t>17</a:t>
            </a:fld>
            <a:endParaRPr lang="en-US" dirty="0"/>
          </a:p>
        </p:txBody>
      </p:sp>
      <p:sp>
        <p:nvSpPr>
          <p:cNvPr id="27" name="TextBox 26">
            <a:extLst>
              <a:ext uri="{FF2B5EF4-FFF2-40B4-BE49-F238E27FC236}">
                <a16:creationId xmlns:a16="http://schemas.microsoft.com/office/drawing/2014/main" id="{1F8997D1-5A73-4657-8213-5ECAB531F761}"/>
              </a:ext>
            </a:extLst>
          </p:cNvPr>
          <p:cNvSpPr txBox="1"/>
          <p:nvPr/>
        </p:nvSpPr>
        <p:spPr>
          <a:xfrm>
            <a:off x="3957037" y="650824"/>
            <a:ext cx="7911502" cy="646331"/>
          </a:xfrm>
          <a:prstGeom prst="rect">
            <a:avLst/>
          </a:prstGeom>
          <a:noFill/>
        </p:spPr>
        <p:txBody>
          <a:bodyPr wrap="square" rtlCol="0">
            <a:spAutoFit/>
          </a:bodyPr>
          <a:lstStyle/>
          <a:p>
            <a:r>
              <a:rPr lang="en-US" dirty="0"/>
              <a:t>Based on the analysis results, the most attractive area for the new coffee beans roasting facility is Manhattan, and it’s five neighborhoods below:</a:t>
            </a:r>
          </a:p>
        </p:txBody>
      </p:sp>
    </p:spTree>
    <p:extLst>
      <p:ext uri="{BB962C8B-B14F-4D97-AF65-F5344CB8AC3E}">
        <p14:creationId xmlns:p14="http://schemas.microsoft.com/office/powerpoint/2010/main" val="4356344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3A7EDB62-3E60-F44C-AE34-9495623E004A}"/>
              </a:ext>
            </a:extLst>
          </p:cNvPr>
          <p:cNvPicPr>
            <a:picLocks noGrp="1" noChangeAspect="1"/>
          </p:cNvPicPr>
          <p:nvPr>
            <p:ph type="pic" sz="quarter" idx="10"/>
          </p:nvPr>
        </p:nvPicPr>
        <p:blipFill>
          <a:blip r:embed="rId3"/>
          <a:stretch>
            <a:fillRect/>
          </a:stretch>
        </p:blipFill>
        <p:spPr>
          <a:xfrm>
            <a:off x="888094" y="1352938"/>
            <a:ext cx="5305661" cy="4152124"/>
          </a:xfrm>
        </p:spPr>
      </p:pic>
      <p:sp>
        <p:nvSpPr>
          <p:cNvPr id="7" name="Title 6">
            <a:extLst>
              <a:ext uri="{FF2B5EF4-FFF2-40B4-BE49-F238E27FC236}">
                <a16:creationId xmlns:a16="http://schemas.microsoft.com/office/drawing/2014/main" id="{39B0EC6D-03DD-4CEE-9979-34A964DCA45D}"/>
              </a:ext>
            </a:extLst>
          </p:cNvPr>
          <p:cNvSpPr>
            <a:spLocks noGrp="1"/>
          </p:cNvSpPr>
          <p:nvPr>
            <p:ph type="title"/>
          </p:nvPr>
        </p:nvSpPr>
        <p:spPr/>
        <p:txBody>
          <a:bodyPr/>
          <a:lstStyle/>
          <a:p>
            <a:r>
              <a:rPr lang="en-US" dirty="0"/>
              <a:t>Thank you</a:t>
            </a:r>
          </a:p>
        </p:txBody>
      </p:sp>
      <p:sp>
        <p:nvSpPr>
          <p:cNvPr id="2" name="Subtitle 1">
            <a:extLst>
              <a:ext uri="{FF2B5EF4-FFF2-40B4-BE49-F238E27FC236}">
                <a16:creationId xmlns:a16="http://schemas.microsoft.com/office/drawing/2014/main" id="{10F9F51E-A3D5-4726-BACE-D5CDD8A46429}"/>
              </a:ext>
            </a:extLst>
          </p:cNvPr>
          <p:cNvSpPr>
            <a:spLocks noGrp="1"/>
          </p:cNvSpPr>
          <p:nvPr>
            <p:ph type="subTitle" idx="1"/>
          </p:nvPr>
        </p:nvSpPr>
        <p:spPr/>
        <p:txBody>
          <a:bodyPr/>
          <a:lstStyle/>
          <a:p>
            <a:r>
              <a:rPr lang="en-US" dirty="0"/>
              <a:t>Felix.rez@gmail.com</a:t>
            </a:r>
          </a:p>
        </p:txBody>
      </p:sp>
    </p:spTree>
    <p:extLst>
      <p:ext uri="{BB962C8B-B14F-4D97-AF65-F5344CB8AC3E}">
        <p14:creationId xmlns:p14="http://schemas.microsoft.com/office/powerpoint/2010/main" val="2928802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title"/>
          </p:nvPr>
        </p:nvSpPr>
        <p:spPr/>
        <p:txBody>
          <a:bodyPr/>
          <a:lstStyle/>
          <a:p>
            <a:br>
              <a:rPr lang="en-US" dirty="0"/>
            </a:br>
            <a:br>
              <a:rPr lang="en-US" dirty="0"/>
            </a:br>
            <a:r>
              <a:rPr lang="en-US" dirty="0"/>
              <a:t>Coffee Lovers guide to America</a:t>
            </a:r>
          </a:p>
        </p:txBody>
      </p:sp>
      <p:sp>
        <p:nvSpPr>
          <p:cNvPr id="3" name="Text Placeholder 2">
            <a:extLst>
              <a:ext uri="{FF2B5EF4-FFF2-40B4-BE49-F238E27FC236}">
                <a16:creationId xmlns:a16="http://schemas.microsoft.com/office/drawing/2014/main" id="{56960426-AAA6-4126-93AF-30F7DEE010A4}"/>
              </a:ext>
            </a:extLst>
          </p:cNvPr>
          <p:cNvSpPr>
            <a:spLocks noGrp="1"/>
          </p:cNvSpPr>
          <p:nvPr>
            <p:ph type="body" idx="1"/>
          </p:nvPr>
        </p:nvSpPr>
        <p:spPr/>
        <p:txBody>
          <a:bodyPr/>
          <a:lstStyle/>
          <a:p>
            <a:r>
              <a:rPr lang="en-US" sz="2400" dirty="0"/>
              <a:t>Comparing five major US cities</a:t>
            </a:r>
          </a:p>
        </p:txBody>
      </p:sp>
      <p:pic>
        <p:nvPicPr>
          <p:cNvPr id="11" name="Picture Placeholder 10" descr="city skyline">
            <a:extLst>
              <a:ext uri="{FF2B5EF4-FFF2-40B4-BE49-F238E27FC236}">
                <a16:creationId xmlns:a16="http://schemas.microsoft.com/office/drawing/2014/main" id="{9D82A855-CCB0-4075-B5EE-5CC6FD176DB4}"/>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D66E959E-B23F-467A-9B6E-30F9EE969EC2}"/>
              </a:ext>
            </a:extLst>
          </p:cNvPr>
          <p:cNvSpPr>
            <a:spLocks noGrp="1"/>
          </p:cNvSpPr>
          <p:nvPr>
            <p:ph type="sldNum" sz="quarter" idx="12"/>
          </p:nvPr>
        </p:nvSpPr>
        <p:spPr/>
        <p:txBody>
          <a:bodyPr/>
          <a:lstStyle/>
          <a:p>
            <a:fld id="{9EC71654-96A5-4280-94F3-931C61A9F92C}" type="slidenum">
              <a:rPr lang="en-US" smtClean="0"/>
              <a:pPr/>
              <a:t>2</a:t>
            </a:fld>
            <a:endParaRPr lang="en-US" dirty="0"/>
          </a:p>
        </p:txBody>
      </p:sp>
    </p:spTree>
    <p:extLst>
      <p:ext uri="{BB962C8B-B14F-4D97-AF65-F5344CB8AC3E}">
        <p14:creationId xmlns:p14="http://schemas.microsoft.com/office/powerpoint/2010/main" val="3187533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p:txBody>
          <a:bodyPr/>
          <a:lstStyle/>
          <a:p>
            <a:r>
              <a:rPr lang="en-US" dirty="0"/>
              <a:t>Introduction</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38960" y="1446449"/>
            <a:ext cx="5162043" cy="4730514"/>
          </a:xfrm>
        </p:spPr>
        <p:txBody>
          <a:bodyPr/>
          <a:lstStyle/>
          <a:p>
            <a:pPr marL="0" indent="0">
              <a:buNone/>
            </a:pPr>
            <a:r>
              <a:rPr lang="en-US" sz="1800" dirty="0"/>
              <a:t>     Coffee first became popular in the U.S. after the Boston Tea Party, when the switch was seen as “patriotic,” </a:t>
            </a:r>
            <a:r>
              <a:rPr lang="en-US" sz="1800" u="sng" dirty="0">
                <a:hlinkClick r:id="rId3"/>
              </a:rPr>
              <a:t>according to PBS</a:t>
            </a:r>
            <a:r>
              <a:rPr lang="en-US" sz="1800" dirty="0"/>
              <a:t>. And since Starbucks debuted in 1971, the drink is now accessible almost anywhere you go. A recent survey by the National Coffee Association found that </a:t>
            </a:r>
            <a:r>
              <a:rPr lang="en-US" sz="1800" u="sng" dirty="0">
                <a:hlinkClick r:id="rId4"/>
              </a:rPr>
              <a:t>62 percent</a:t>
            </a:r>
            <a:r>
              <a:rPr lang="en-US" sz="1800" dirty="0"/>
              <a:t> of Americans drink coffee every day, with the average coffee drinker consuming 3 cups daily. What gave way to java culture? Science, for one, has convinced us that caffeine possesses multiple health benefits besides mental stimulation. At the right dosages, caffeine may contribute to </a:t>
            </a:r>
            <a:r>
              <a:rPr lang="en-US" sz="1800" u="sng" dirty="0">
                <a:hlinkClick r:id="rId5"/>
              </a:rPr>
              <a:t>longevity</a:t>
            </a:r>
            <a:r>
              <a:rPr lang="en-US" sz="1800" dirty="0"/>
              <a:t>. Perhaps just as important, though, is coffee’s social purpose. </a:t>
            </a:r>
          </a:p>
          <a:p>
            <a:pPr marL="0" indent="0">
              <a:buNone/>
            </a:pPr>
            <a:r>
              <a:rPr lang="en-US" sz="1800" dirty="0"/>
              <a:t>Today, coffee stations are a staple of the workplace, and tens of thousands of shops serve as meeting places for friends, dates and coworkers – though in 2020 many have had to provide take-out service only due to the COVID-19 pandemic.</a:t>
            </a:r>
            <a:endParaRPr lang="en-US" sz="1400" dirty="0"/>
          </a:p>
        </p:txBody>
      </p:sp>
      <p:pic>
        <p:nvPicPr>
          <p:cNvPr id="7" name="Picture Placeholder 6">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6"/>
          <a:stretch>
            <a:fillRect/>
          </a:stretch>
        </p:blipFill>
        <p:spPr>
          <a:xfrm>
            <a:off x="5884648" y="524929"/>
            <a:ext cx="6307353" cy="4730514"/>
          </a:xfrm>
        </p:spPr>
      </p:pic>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4294967295"/>
          </p:nvPr>
        </p:nvSpPr>
        <p:spPr>
          <a:xfrm>
            <a:off x="11363696" y="6455739"/>
            <a:ext cx="294460" cy="187367"/>
          </a:xfrm>
        </p:spPr>
        <p:txBody>
          <a:bodyPr/>
          <a:lstStyle/>
          <a:p>
            <a:fld id="{9EC71654-96A5-4280-94F3-931C61A9F92C}" type="slidenum">
              <a:rPr lang="en-US" smtClean="0"/>
              <a:pPr/>
              <a:t>3</a:t>
            </a:fld>
            <a:endParaRPr lang="en-US" dirty="0"/>
          </a:p>
        </p:txBody>
      </p:sp>
    </p:spTree>
    <p:extLst>
      <p:ext uri="{BB962C8B-B14F-4D97-AF65-F5344CB8AC3E}">
        <p14:creationId xmlns:p14="http://schemas.microsoft.com/office/powerpoint/2010/main" val="43356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p:txBody>
          <a:bodyPr/>
          <a:lstStyle/>
          <a:p>
            <a:r>
              <a:rPr lang="en-US" dirty="0"/>
              <a:t>Business Problem</a:t>
            </a:r>
            <a:br>
              <a:rPr lang="en-US" dirty="0"/>
            </a:br>
            <a:br>
              <a:rPr lang="en-US" dirty="0"/>
            </a:br>
            <a:endParaRPr lang="en-US" dirty="0"/>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538960" y="1203649"/>
            <a:ext cx="4151027" cy="4973314"/>
          </a:xfrm>
        </p:spPr>
        <p:txBody>
          <a:bodyPr/>
          <a:lstStyle/>
          <a:p>
            <a:pPr marL="0" indent="0">
              <a:buNone/>
            </a:pPr>
            <a:r>
              <a:rPr lang="en-US" sz="1800" dirty="0"/>
              <a:t>    Our customer wants to open a coffee beans roasting facility in one of the major US cities. </a:t>
            </a:r>
          </a:p>
          <a:p>
            <a:pPr marL="0" indent="0">
              <a:buNone/>
            </a:pPr>
            <a:r>
              <a:rPr lang="en-US" sz="1800" dirty="0"/>
              <a:t>    In order for the new business to be successful, he needs to find the best location for the new place. Therefore, we are requested to find the city and the neighborhood with the highest density of coffee shops. </a:t>
            </a:r>
          </a:p>
          <a:p>
            <a:pPr marL="0" indent="0">
              <a:buNone/>
            </a:pPr>
            <a:r>
              <a:rPr lang="en-US" sz="1800" dirty="0"/>
              <a:t>    To determine the best city for the new business, we will find a major city with the highest density of coffee shops out of five major US cities. </a:t>
            </a:r>
          </a:p>
          <a:p>
            <a:pPr marL="0" indent="0">
              <a:buNone/>
            </a:pPr>
            <a:r>
              <a:rPr lang="en-US" sz="1800" dirty="0"/>
              <a:t>    Next, we will compare the neighborhoods to determine the one with the highest density.</a:t>
            </a:r>
            <a:endParaRPr lang="en-US" sz="1400" dirty="0"/>
          </a:p>
        </p:txBody>
      </p:sp>
      <p:pic>
        <p:nvPicPr>
          <p:cNvPr id="7" name="Picture Placeholder 6" descr="skyscrapers">
            <a:extLst>
              <a:ext uri="{FF2B5EF4-FFF2-40B4-BE49-F238E27FC236}">
                <a16:creationId xmlns:a16="http://schemas.microsoft.com/office/drawing/2014/main" id="{29305ED8-D39E-4A20-A7CB-7EC58B3E325D}"/>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4</a:t>
            </a:fld>
            <a:endParaRPr lang="en-US" dirty="0"/>
          </a:p>
        </p:txBody>
      </p:sp>
    </p:spTree>
    <p:extLst>
      <p:ext uri="{BB962C8B-B14F-4D97-AF65-F5344CB8AC3E}">
        <p14:creationId xmlns:p14="http://schemas.microsoft.com/office/powerpoint/2010/main" val="961730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p:txBody>
          <a:bodyPr/>
          <a:lstStyle/>
          <a:p>
            <a:r>
              <a:rPr lang="en-US" dirty="0"/>
              <a:t>Solution</a:t>
            </a:r>
          </a:p>
        </p:txBody>
      </p:sp>
      <p:pic>
        <p:nvPicPr>
          <p:cNvPr id="83" name="Picture Placeholder 82" descr="Bar chart">
            <a:extLst>
              <a:ext uri="{FF2B5EF4-FFF2-40B4-BE49-F238E27FC236}">
                <a16:creationId xmlns:a16="http://schemas.microsoft.com/office/drawing/2014/main" id="{C881BE4E-5D69-E447-A036-5172F6570748}"/>
              </a:ext>
            </a:extLst>
          </p:cNvPr>
          <p:cNvPicPr>
            <a:picLocks noGrp="1" noChangeAspect="1"/>
          </p:cNvPicPr>
          <p:nvPr>
            <p:ph type="pic" sz="quarter" idx="17"/>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a:stretch>
        </p:blipFill>
        <p:spPr/>
      </p:pic>
      <p:sp>
        <p:nvSpPr>
          <p:cNvPr id="7" name="Content Placeholder 6">
            <a:extLst>
              <a:ext uri="{FF2B5EF4-FFF2-40B4-BE49-F238E27FC236}">
                <a16:creationId xmlns:a16="http://schemas.microsoft.com/office/drawing/2014/main" id="{2E37A9B0-8DFC-4474-9F0A-612E661EF4EC}"/>
              </a:ext>
            </a:extLst>
          </p:cNvPr>
          <p:cNvSpPr>
            <a:spLocks noGrp="1"/>
          </p:cNvSpPr>
          <p:nvPr>
            <p:ph idx="15"/>
          </p:nvPr>
        </p:nvSpPr>
        <p:spPr/>
        <p:txBody>
          <a:bodyPr/>
          <a:lstStyle/>
          <a:p>
            <a:r>
              <a:rPr lang="en-US" dirty="0" err="1"/>
              <a:t>PARt</a:t>
            </a:r>
            <a:r>
              <a:rPr lang="en-US" dirty="0"/>
              <a:t> 1</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a:xfrm>
            <a:off x="219126" y="3116424"/>
            <a:ext cx="3445566" cy="2886811"/>
          </a:xfrm>
        </p:spPr>
        <p:txBody>
          <a:bodyPr>
            <a:normAutofit fontScale="92500" lnSpcReduction="20000"/>
          </a:bodyPr>
          <a:lstStyle/>
          <a:p>
            <a:pPr algn="l"/>
            <a:r>
              <a:rPr lang="en-US" sz="1400" dirty="0"/>
              <a:t>To determine the best city for the new business, we will find a major city with the highest density of coffee shops out of five major US cities:</a:t>
            </a:r>
          </a:p>
          <a:p>
            <a:pPr marL="285750" indent="-285750" algn="l">
              <a:buFont typeface="Arial" panose="020B0604020202020204" pitchFamily="34" charset="0"/>
              <a:buChar char="•"/>
            </a:pPr>
            <a:r>
              <a:rPr lang="en-US" sz="1100" dirty="0"/>
              <a:t>New York City, NY (Population: 8,622,357)</a:t>
            </a:r>
          </a:p>
          <a:p>
            <a:pPr marL="285750" indent="-285750" algn="l">
              <a:buFont typeface="Arial" panose="020B0604020202020204" pitchFamily="34" charset="0"/>
              <a:buChar char="•"/>
            </a:pPr>
            <a:r>
              <a:rPr lang="en-US" sz="1100" dirty="0"/>
              <a:t>Los Angeles, CA (Population: 4,085,014)</a:t>
            </a:r>
          </a:p>
          <a:p>
            <a:pPr marL="285750" indent="-285750" algn="l">
              <a:buFont typeface="Arial" panose="020B0604020202020204" pitchFamily="34" charset="0"/>
              <a:buChar char="•"/>
            </a:pPr>
            <a:r>
              <a:rPr lang="en-US" sz="1100" dirty="0"/>
              <a:t>Chicago, IL (Population: 2,670,406)</a:t>
            </a:r>
          </a:p>
          <a:p>
            <a:pPr marL="285750" indent="-285750" algn="l">
              <a:buFont typeface="Arial" panose="020B0604020202020204" pitchFamily="34" charset="0"/>
              <a:buChar char="•"/>
            </a:pPr>
            <a:r>
              <a:rPr lang="en-US" sz="1100" dirty="0"/>
              <a:t>Houston, TX (Population: 2,378,146)</a:t>
            </a:r>
          </a:p>
          <a:p>
            <a:pPr marL="285750" indent="-285750" algn="l">
              <a:buFont typeface="Arial" panose="020B0604020202020204" pitchFamily="34" charset="0"/>
              <a:buChar char="•"/>
            </a:pPr>
            <a:r>
              <a:rPr lang="en-US" sz="1100" dirty="0"/>
              <a:t>Phoenix, AZ (Population: 1,743,469)</a:t>
            </a:r>
          </a:p>
          <a:p>
            <a:pPr algn="l"/>
            <a:r>
              <a:rPr lang="en-US" sz="1400" dirty="0"/>
              <a:t>We will use basic statistics methods for finding the mean coordinates and average distance from venues to the mean coordinates / city center location.</a:t>
            </a:r>
          </a:p>
          <a:p>
            <a:pPr algn="l"/>
            <a:r>
              <a:rPr lang="en-US" sz="1400" dirty="0"/>
              <a:t>Therefore, the city with the lowest mean distance will be considered as the best.</a:t>
            </a:r>
          </a:p>
        </p:txBody>
      </p:sp>
      <p:pic>
        <p:nvPicPr>
          <p:cNvPr id="22" name="Picture Placeholder 21" descr="downtown area at dusk">
            <a:extLst>
              <a:ext uri="{FF2B5EF4-FFF2-40B4-BE49-F238E27FC236}">
                <a16:creationId xmlns:a16="http://schemas.microsoft.com/office/drawing/2014/main" id="{900B31E0-725B-4414-BD86-F34DA104673A}"/>
              </a:ext>
            </a:extLst>
          </p:cNvPr>
          <p:cNvPicPr>
            <a:picLocks noGrp="1" noChangeAspect="1"/>
          </p:cNvPicPr>
          <p:nvPr>
            <p:ph type="pic" sz="quarter" idx="13"/>
          </p:nvPr>
        </p:nvPicPr>
        <p:blipFill>
          <a:blip r:embed="rId5" cstate="print">
            <a:extLst>
              <a:ext uri="{28A0092B-C50C-407E-A947-70E740481C1C}">
                <a14:useLocalDpi xmlns:a14="http://schemas.microsoft.com/office/drawing/2010/main"/>
              </a:ext>
            </a:extLst>
          </a:blip>
          <a:srcRect/>
          <a:stretch>
            <a:fillRect/>
          </a:stretch>
        </p:blipFill>
        <p:spPr/>
      </p:pic>
      <p:pic>
        <p:nvPicPr>
          <p:cNvPr id="85" name="Picture Placeholder 84" descr="Map with pin">
            <a:extLst>
              <a:ext uri="{FF2B5EF4-FFF2-40B4-BE49-F238E27FC236}">
                <a16:creationId xmlns:a16="http://schemas.microsoft.com/office/drawing/2014/main" id="{65FBD7DF-30E8-9042-8A0D-0F64C33E0B41}"/>
              </a:ext>
            </a:extLst>
          </p:cNvPr>
          <p:cNvPicPr>
            <a:picLocks noGrp="1" noChangeAspect="1"/>
          </p:cNvPicPr>
          <p:nvPr>
            <p:ph type="pic" sz="quarter" idx="19"/>
          </p:nvPr>
        </p:nvPicPr>
        <p:blipFill>
          <a:blip r:embed="rId6">
            <a:extLst>
              <a:ext uri="{96DAC541-7B7A-43D3-8B79-37D633B846F1}">
                <asvg:svgBlip xmlns:asvg="http://schemas.microsoft.com/office/drawing/2016/SVG/main" r:embed="rId7"/>
              </a:ext>
            </a:extLst>
          </a:blip>
          <a:stretch>
            <a:fillRect/>
          </a:stretch>
        </p:blipFill>
        <p:spPr>
          <a:xfrm>
            <a:off x="9998318" y="1988373"/>
            <a:ext cx="502873" cy="502873"/>
          </a:xfrm>
        </p:spPr>
      </p:pic>
      <p:sp>
        <p:nvSpPr>
          <p:cNvPr id="8" name="Content Placeholder 7">
            <a:extLst>
              <a:ext uri="{FF2B5EF4-FFF2-40B4-BE49-F238E27FC236}">
                <a16:creationId xmlns:a16="http://schemas.microsoft.com/office/drawing/2014/main" id="{D78F2DCC-A50E-40A1-81F9-70371D4AA42F}"/>
              </a:ext>
            </a:extLst>
          </p:cNvPr>
          <p:cNvSpPr>
            <a:spLocks noGrp="1"/>
          </p:cNvSpPr>
          <p:nvPr>
            <p:ph idx="16"/>
          </p:nvPr>
        </p:nvSpPr>
        <p:spPr/>
        <p:txBody>
          <a:bodyPr/>
          <a:lstStyle/>
          <a:p>
            <a:r>
              <a:rPr lang="en-US" dirty="0"/>
              <a:t>part 2</a:t>
            </a:r>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4"/>
          </p:nvPr>
        </p:nvSpPr>
        <p:spPr>
          <a:xfrm>
            <a:off x="8527489" y="3207024"/>
            <a:ext cx="3247743" cy="2504663"/>
          </a:xfrm>
        </p:spPr>
        <p:txBody>
          <a:bodyPr>
            <a:normAutofit/>
          </a:bodyPr>
          <a:lstStyle/>
          <a:p>
            <a:pPr algn="l"/>
            <a:r>
              <a:rPr lang="en-US" sz="1200" dirty="0"/>
              <a:t>After the best city is found, we will use K-Means clustering to visualize the neighborhoods with the highest density of coffee shops on the city map. </a:t>
            </a:r>
          </a:p>
          <a:p>
            <a:pPr algn="l"/>
            <a:r>
              <a:rPr lang="en-US" sz="1200" dirty="0"/>
              <a:t>We are going to utilize the Pandas dataframes and Folium maps to cluster the venues and present the findings on the map.</a:t>
            </a:r>
          </a:p>
          <a:p>
            <a:pPr algn="l"/>
            <a:r>
              <a:rPr lang="en-US" sz="1200" dirty="0"/>
              <a:t>Five neighborhoods with the highest density of coffee shops will be considered winners and will be presented at the final map.</a:t>
            </a:r>
            <a:endParaRPr lang="en-US" sz="1700" dirty="0"/>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5</a:t>
            </a:fld>
            <a:endParaRPr lang="en-US" dirty="0"/>
          </a:p>
        </p:txBody>
      </p:sp>
    </p:spTree>
    <p:extLst>
      <p:ext uri="{BB962C8B-B14F-4D97-AF65-F5344CB8AC3E}">
        <p14:creationId xmlns:p14="http://schemas.microsoft.com/office/powerpoint/2010/main" val="46026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C2D9-0850-4620-BE32-11F44A927662}"/>
              </a:ext>
            </a:extLst>
          </p:cNvPr>
          <p:cNvSpPr>
            <a:spLocks noGrp="1"/>
          </p:cNvSpPr>
          <p:nvPr>
            <p:ph type="title"/>
          </p:nvPr>
        </p:nvSpPr>
        <p:spPr/>
        <p:txBody>
          <a:bodyPr/>
          <a:lstStyle/>
          <a:p>
            <a:r>
              <a:rPr lang="en-US" dirty="0"/>
              <a:t>Finding the best city</a:t>
            </a:r>
          </a:p>
        </p:txBody>
      </p:sp>
      <p:sp>
        <p:nvSpPr>
          <p:cNvPr id="5" name="Content Placeholder 4">
            <a:extLst>
              <a:ext uri="{FF2B5EF4-FFF2-40B4-BE49-F238E27FC236}">
                <a16:creationId xmlns:a16="http://schemas.microsoft.com/office/drawing/2014/main" id="{93A6F33C-3AFE-474E-AC15-C00F368C3C6A}"/>
              </a:ext>
            </a:extLst>
          </p:cNvPr>
          <p:cNvSpPr>
            <a:spLocks noGrp="1"/>
          </p:cNvSpPr>
          <p:nvPr>
            <p:ph idx="15"/>
          </p:nvPr>
        </p:nvSpPr>
        <p:spPr/>
        <p:txBody>
          <a:bodyPr/>
          <a:lstStyle/>
          <a:p>
            <a:r>
              <a:rPr lang="en-US" dirty="0"/>
              <a:t>geocoders</a:t>
            </a:r>
          </a:p>
        </p:txBody>
      </p:sp>
      <p:pic>
        <p:nvPicPr>
          <p:cNvPr id="29" name="Picture Placeholder 28" descr="Database">
            <a:extLst>
              <a:ext uri="{FF2B5EF4-FFF2-40B4-BE49-F238E27FC236}">
                <a16:creationId xmlns:a16="http://schemas.microsoft.com/office/drawing/2014/main" id="{F0E35123-11A3-CD40-A44F-8A81B9105639}"/>
              </a:ext>
            </a:extLst>
          </p:cNvPr>
          <p:cNvPicPr>
            <a:picLocks noGrp="1" noChangeAspect="1"/>
          </p:cNvPicPr>
          <p:nvPr>
            <p:ph type="pic" sz="quarter" idx="21"/>
          </p:nvPr>
        </p:nvPicPr>
        <p:blipFill>
          <a:blip r:embed="rId3">
            <a:extLst>
              <a:ext uri="{96DAC541-7B7A-43D3-8B79-37D633B846F1}">
                <asvg:svgBlip xmlns:asvg="http://schemas.microsoft.com/office/drawing/2016/SVG/main" r:embed="rId4"/>
              </a:ext>
            </a:extLst>
          </a:blip>
          <a:stretch>
            <a:fillRect/>
          </a:stretch>
        </p:blipFill>
        <p:spPr>
          <a:xfrm>
            <a:off x="5282969" y="1850968"/>
            <a:ext cx="605487" cy="605487"/>
          </a:xfrm>
        </p:spPr>
      </p:pic>
      <p:sp>
        <p:nvSpPr>
          <p:cNvPr id="3" name="Content Placeholder 2">
            <a:extLst>
              <a:ext uri="{FF2B5EF4-FFF2-40B4-BE49-F238E27FC236}">
                <a16:creationId xmlns:a16="http://schemas.microsoft.com/office/drawing/2014/main" id="{65015163-D5FD-4849-978B-77883FAF7928}"/>
              </a:ext>
            </a:extLst>
          </p:cNvPr>
          <p:cNvSpPr>
            <a:spLocks noGrp="1"/>
          </p:cNvSpPr>
          <p:nvPr>
            <p:ph idx="1"/>
          </p:nvPr>
        </p:nvSpPr>
        <p:spPr/>
        <p:txBody>
          <a:bodyPr/>
          <a:lstStyle/>
          <a:p>
            <a:pPr algn="l"/>
            <a:r>
              <a:rPr lang="en-US" dirty="0"/>
              <a:t>We require geographical location data for each of the five cities. City center information will be used as a starting point for the </a:t>
            </a:r>
            <a:r>
              <a:rPr lang="en-US" dirty="0" err="1"/>
              <a:t>FourSquare</a:t>
            </a:r>
            <a:r>
              <a:rPr lang="en-US" dirty="0"/>
              <a:t> API (we will run search query around particular geographical location). We will use </a:t>
            </a:r>
            <a:r>
              <a:rPr lang="en-US" dirty="0" err="1"/>
              <a:t>geopy.geocoders</a:t>
            </a:r>
            <a:r>
              <a:rPr lang="en-US" dirty="0"/>
              <a:t> to obtain the city center coordinates for each of the five cities:</a:t>
            </a:r>
          </a:p>
          <a:p>
            <a:pPr marL="285750" indent="-285750" algn="l">
              <a:buFont typeface="Arial" panose="020B0604020202020204" pitchFamily="34" charset="0"/>
              <a:buChar char="•"/>
            </a:pPr>
            <a:r>
              <a:rPr lang="en-US" dirty="0"/>
              <a:t>city</a:t>
            </a:r>
          </a:p>
          <a:p>
            <a:pPr marL="285750" indent="-285750" algn="l">
              <a:buFont typeface="Arial" panose="020B0604020202020204" pitchFamily="34" charset="0"/>
              <a:buChar char="•"/>
            </a:pPr>
            <a:r>
              <a:rPr lang="en-US" dirty="0"/>
              <a:t>latitude</a:t>
            </a:r>
          </a:p>
          <a:p>
            <a:pPr marL="285750" indent="-285750" algn="l">
              <a:buFont typeface="Arial" panose="020B0604020202020204" pitchFamily="34" charset="0"/>
              <a:buChar char="•"/>
            </a:pPr>
            <a:r>
              <a:rPr lang="en-US" dirty="0"/>
              <a:t>longitude</a:t>
            </a:r>
          </a:p>
          <a:p>
            <a:pPr algn="l"/>
            <a:endParaRPr lang="en-US" sz="1600" dirty="0"/>
          </a:p>
        </p:txBody>
      </p:sp>
      <p:sp>
        <p:nvSpPr>
          <p:cNvPr id="8" name="Content Placeholder 7">
            <a:extLst>
              <a:ext uri="{FF2B5EF4-FFF2-40B4-BE49-F238E27FC236}">
                <a16:creationId xmlns:a16="http://schemas.microsoft.com/office/drawing/2014/main" id="{C8438480-8B6F-44E5-A602-6240C1B85FB3}"/>
              </a:ext>
            </a:extLst>
          </p:cNvPr>
          <p:cNvSpPr>
            <a:spLocks noGrp="1"/>
          </p:cNvSpPr>
          <p:nvPr>
            <p:ph idx="19"/>
          </p:nvPr>
        </p:nvSpPr>
        <p:spPr>
          <a:xfrm>
            <a:off x="6416489" y="1648186"/>
            <a:ext cx="5461380" cy="2834508"/>
          </a:xfrm>
        </p:spPr>
        <p:txBody>
          <a:bodyPr anchor="t"/>
          <a:lstStyle/>
          <a:p>
            <a:r>
              <a:rPr lang="en-US" sz="1200" dirty="0"/>
              <a:t>We need to make sure we are fetching only coffee shops during the Foursquare API search. We will run Foursquare API once, and we will fetch one coffee-shop from one city in order to extract the category Id of "Coffee Shop". This Id will be used to limit the search and fetch only one venue category.</a:t>
            </a:r>
          </a:p>
          <a:p>
            <a:pPr marL="285750" indent="-285750">
              <a:lnSpc>
                <a:spcPct val="100000"/>
              </a:lnSpc>
              <a:buFont typeface="Arial" panose="020B0604020202020204" pitchFamily="34" charset="0"/>
              <a:buChar char="•"/>
            </a:pPr>
            <a:r>
              <a:rPr lang="en-US" sz="1200" dirty="0"/>
              <a:t>category name</a:t>
            </a:r>
          </a:p>
          <a:p>
            <a:pPr marL="285750" indent="-285750">
              <a:lnSpc>
                <a:spcPct val="100000"/>
              </a:lnSpc>
              <a:buFont typeface="Arial" panose="020B0604020202020204" pitchFamily="34" charset="0"/>
              <a:buChar char="•"/>
            </a:pPr>
            <a:r>
              <a:rPr lang="en-US" sz="1200" dirty="0"/>
              <a:t>category Id</a:t>
            </a:r>
          </a:p>
          <a:p>
            <a:r>
              <a:rPr lang="en-US" sz="1200" dirty="0"/>
              <a:t>After the city center information and category Id are fetched, we will run the </a:t>
            </a:r>
            <a:r>
              <a:rPr lang="en-US" sz="1200" dirty="0" err="1"/>
              <a:t>FourSquare</a:t>
            </a:r>
            <a:r>
              <a:rPr lang="en-US" sz="1200" dirty="0"/>
              <a:t> API search query and pull the list of coffee shops for each city:</a:t>
            </a:r>
          </a:p>
          <a:p>
            <a:pPr marL="171450" indent="-171450">
              <a:buFont typeface="Arial" panose="020B0604020202020204" pitchFamily="34" charset="0"/>
              <a:buChar char="•"/>
            </a:pPr>
            <a:r>
              <a:rPr lang="en-US" sz="1200" dirty="0"/>
              <a:t>venue name</a:t>
            </a:r>
          </a:p>
          <a:p>
            <a:pPr marL="171450" indent="-171450">
              <a:buFont typeface="Arial" panose="020B0604020202020204" pitchFamily="34" charset="0"/>
              <a:buChar char="•"/>
            </a:pPr>
            <a:r>
              <a:rPr lang="en-US" sz="1200" dirty="0"/>
              <a:t>venue category</a:t>
            </a:r>
          </a:p>
          <a:p>
            <a:pPr marL="171450" indent="-171450">
              <a:buFont typeface="Arial" panose="020B0604020202020204" pitchFamily="34" charset="0"/>
              <a:buChar char="•"/>
            </a:pPr>
            <a:r>
              <a:rPr lang="en-US" sz="1200" dirty="0"/>
              <a:t>latitude</a:t>
            </a:r>
          </a:p>
          <a:p>
            <a:pPr marL="171450" indent="-171450">
              <a:buFont typeface="Arial" panose="020B0604020202020204" pitchFamily="34" charset="0"/>
              <a:buChar char="•"/>
            </a:pPr>
            <a:r>
              <a:rPr lang="en-US" sz="1200" dirty="0"/>
              <a:t>longitude</a:t>
            </a:r>
          </a:p>
          <a:p>
            <a:pPr>
              <a:lnSpc>
                <a:spcPct val="100000"/>
              </a:lnSpc>
            </a:pPr>
            <a:endParaRPr lang="en-US" sz="1200" dirty="0"/>
          </a:p>
        </p:txBody>
      </p:sp>
      <p:pic>
        <p:nvPicPr>
          <p:cNvPr id="31" name="Picture Placeholder 30" descr="Magnifying glass">
            <a:extLst>
              <a:ext uri="{FF2B5EF4-FFF2-40B4-BE49-F238E27FC236}">
                <a16:creationId xmlns:a16="http://schemas.microsoft.com/office/drawing/2014/main" id="{6BF407E9-98AE-2B40-90E3-1B14FC14FDB8}"/>
              </a:ext>
            </a:extLst>
          </p:cNvPr>
          <p:cNvPicPr>
            <a:picLocks noGrp="1" noChangeAspect="1"/>
          </p:cNvPicPr>
          <p:nvPr>
            <p:ph type="pic" sz="quarter" idx="22"/>
          </p:nvPr>
        </p:nvPicPr>
        <p:blipFill>
          <a:blip r:embed="rId5">
            <a:extLst>
              <a:ext uri="{96DAC541-7B7A-43D3-8B79-37D633B846F1}">
                <asvg:svgBlip xmlns:asvg="http://schemas.microsoft.com/office/drawing/2016/SVG/main" r:embed="rId6"/>
              </a:ext>
            </a:extLst>
          </a:blip>
          <a:stretch>
            <a:fillRect/>
          </a:stretch>
        </p:blipFill>
        <p:spPr>
          <a:xfrm>
            <a:off x="6298782" y="4906113"/>
            <a:ext cx="605487" cy="605487"/>
          </a:xfrm>
        </p:spPr>
      </p:pic>
      <p:sp>
        <p:nvSpPr>
          <p:cNvPr id="9" name="Content Placeholder 8">
            <a:extLst>
              <a:ext uri="{FF2B5EF4-FFF2-40B4-BE49-F238E27FC236}">
                <a16:creationId xmlns:a16="http://schemas.microsoft.com/office/drawing/2014/main" id="{A1EE8A19-6968-4C81-B180-20FEF61ADEE1}"/>
              </a:ext>
            </a:extLst>
          </p:cNvPr>
          <p:cNvSpPr>
            <a:spLocks noGrp="1"/>
          </p:cNvSpPr>
          <p:nvPr>
            <p:ph idx="20"/>
          </p:nvPr>
        </p:nvSpPr>
        <p:spPr/>
        <p:txBody>
          <a:bodyPr/>
          <a:lstStyle/>
          <a:p>
            <a:r>
              <a:rPr lang="en-US" dirty="0"/>
              <a:t>Foursquare API</a:t>
            </a:r>
          </a:p>
        </p:txBody>
      </p:sp>
      <p:sp>
        <p:nvSpPr>
          <p:cNvPr id="4" name="Slide Number Placeholder 3">
            <a:extLst>
              <a:ext uri="{FF2B5EF4-FFF2-40B4-BE49-F238E27FC236}">
                <a16:creationId xmlns:a16="http://schemas.microsoft.com/office/drawing/2014/main" id="{CA1C0347-C2C9-46A2-B7A6-9653B525F7DD}"/>
              </a:ext>
            </a:extLst>
          </p:cNvPr>
          <p:cNvSpPr>
            <a:spLocks noGrp="1"/>
          </p:cNvSpPr>
          <p:nvPr>
            <p:ph type="sldNum" sz="quarter" idx="12"/>
          </p:nvPr>
        </p:nvSpPr>
        <p:spPr/>
        <p:txBody>
          <a:bodyPr/>
          <a:lstStyle/>
          <a:p>
            <a:fld id="{9EC71654-96A5-4280-94F3-931C61A9F92C}" type="slidenum">
              <a:rPr lang="en-US" smtClean="0"/>
              <a:pPr/>
              <a:t>6</a:t>
            </a:fld>
            <a:endParaRPr lang="en-US" dirty="0"/>
          </a:p>
        </p:txBody>
      </p:sp>
    </p:spTree>
    <p:extLst>
      <p:ext uri="{BB962C8B-B14F-4D97-AF65-F5344CB8AC3E}">
        <p14:creationId xmlns:p14="http://schemas.microsoft.com/office/powerpoint/2010/main" val="269403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C2D9-0850-4620-BE32-11F44A927662}"/>
              </a:ext>
            </a:extLst>
          </p:cNvPr>
          <p:cNvSpPr>
            <a:spLocks noGrp="1"/>
          </p:cNvSpPr>
          <p:nvPr>
            <p:ph type="title"/>
          </p:nvPr>
        </p:nvSpPr>
        <p:spPr/>
        <p:txBody>
          <a:bodyPr/>
          <a:lstStyle/>
          <a:p>
            <a:r>
              <a:rPr lang="en-US" dirty="0"/>
              <a:t>Finding the best city</a:t>
            </a:r>
          </a:p>
        </p:txBody>
      </p:sp>
      <p:sp>
        <p:nvSpPr>
          <p:cNvPr id="5" name="Content Placeholder 4">
            <a:extLst>
              <a:ext uri="{FF2B5EF4-FFF2-40B4-BE49-F238E27FC236}">
                <a16:creationId xmlns:a16="http://schemas.microsoft.com/office/drawing/2014/main" id="{93A6F33C-3AFE-474E-AC15-C00F368C3C6A}"/>
              </a:ext>
            </a:extLst>
          </p:cNvPr>
          <p:cNvSpPr>
            <a:spLocks noGrp="1"/>
          </p:cNvSpPr>
          <p:nvPr>
            <p:ph idx="15"/>
          </p:nvPr>
        </p:nvSpPr>
        <p:spPr/>
        <p:txBody>
          <a:bodyPr/>
          <a:lstStyle/>
          <a:p>
            <a:r>
              <a:rPr lang="en-US" dirty="0"/>
              <a:t>Foursquare api - CONTINUED</a:t>
            </a:r>
          </a:p>
        </p:txBody>
      </p:sp>
      <p:pic>
        <p:nvPicPr>
          <p:cNvPr id="29" name="Picture Placeholder 28" descr="Magnifying glass">
            <a:extLst>
              <a:ext uri="{FF2B5EF4-FFF2-40B4-BE49-F238E27FC236}">
                <a16:creationId xmlns:a16="http://schemas.microsoft.com/office/drawing/2014/main" id="{F0E35123-11A3-CD40-A44F-8A81B9105639}"/>
              </a:ext>
            </a:extLst>
          </p:cNvPr>
          <p:cNvPicPr>
            <a:picLocks noGrp="1" noChangeAspect="1"/>
          </p:cNvPicPr>
          <p:nvPr>
            <p:ph type="pic" sz="quarter" idx="21"/>
          </p:nvPr>
        </p:nvPicPr>
        <p:blipFill>
          <a:blip r:embed="rId3">
            <a:extLst>
              <a:ext uri="{96DAC541-7B7A-43D3-8B79-37D633B846F1}">
                <asvg:svgBlip xmlns:asvg="http://schemas.microsoft.com/office/drawing/2016/SVG/main" r:embed="rId4"/>
              </a:ext>
            </a:extLst>
          </a:blip>
          <a:stretch>
            <a:fillRect/>
          </a:stretch>
        </p:blipFill>
        <p:spPr>
          <a:xfrm>
            <a:off x="5282969" y="1850968"/>
            <a:ext cx="605487" cy="605487"/>
          </a:xfrm>
        </p:spPr>
      </p:pic>
      <p:sp>
        <p:nvSpPr>
          <p:cNvPr id="3" name="Content Placeholder 2">
            <a:extLst>
              <a:ext uri="{FF2B5EF4-FFF2-40B4-BE49-F238E27FC236}">
                <a16:creationId xmlns:a16="http://schemas.microsoft.com/office/drawing/2014/main" id="{65015163-D5FD-4849-978B-77883FAF7928}"/>
              </a:ext>
            </a:extLst>
          </p:cNvPr>
          <p:cNvSpPr>
            <a:spLocks noGrp="1"/>
          </p:cNvSpPr>
          <p:nvPr>
            <p:ph idx="1"/>
          </p:nvPr>
        </p:nvSpPr>
        <p:spPr/>
        <p:txBody>
          <a:bodyPr/>
          <a:lstStyle/>
          <a:p>
            <a:pPr algn="l"/>
            <a:r>
              <a:rPr lang="en-US" dirty="0"/>
              <a:t>As mentioned above, we will fetch data about coffee shops in 5 largest US cities: </a:t>
            </a:r>
            <a:endParaRPr lang="ru-RU" dirty="0"/>
          </a:p>
          <a:p>
            <a:pPr marL="285750" indent="-285750" algn="l">
              <a:buFont typeface="Arial" panose="020B0604020202020204" pitchFamily="34" charset="0"/>
              <a:buChar char="•"/>
            </a:pPr>
            <a:r>
              <a:rPr lang="en-US" dirty="0"/>
              <a:t>New York City, NY</a:t>
            </a:r>
            <a:endParaRPr lang="ru-RU" dirty="0"/>
          </a:p>
          <a:p>
            <a:pPr marL="285750" indent="-285750" algn="l">
              <a:buFont typeface="Arial" panose="020B0604020202020204" pitchFamily="34" charset="0"/>
              <a:buChar char="•"/>
            </a:pPr>
            <a:r>
              <a:rPr lang="en-US" dirty="0"/>
              <a:t>Los Angeles, CA</a:t>
            </a:r>
            <a:endParaRPr lang="ru-RU" dirty="0"/>
          </a:p>
          <a:p>
            <a:pPr marL="285750" indent="-285750" algn="l">
              <a:buFont typeface="Arial" panose="020B0604020202020204" pitchFamily="34" charset="0"/>
              <a:buChar char="•"/>
            </a:pPr>
            <a:r>
              <a:rPr lang="en-US" dirty="0"/>
              <a:t>Chicago, IL</a:t>
            </a:r>
            <a:endParaRPr lang="ru-RU" dirty="0"/>
          </a:p>
          <a:p>
            <a:pPr marL="285750" indent="-285750" algn="l">
              <a:buFont typeface="Arial" panose="020B0604020202020204" pitchFamily="34" charset="0"/>
              <a:buChar char="•"/>
            </a:pPr>
            <a:r>
              <a:rPr lang="en-US" dirty="0"/>
              <a:t>Houston, TX</a:t>
            </a:r>
            <a:endParaRPr lang="ru-RU" dirty="0"/>
          </a:p>
          <a:p>
            <a:pPr marL="285750" indent="-285750" algn="l">
              <a:buFont typeface="Arial" panose="020B0604020202020204" pitchFamily="34" charset="0"/>
              <a:buChar char="•"/>
            </a:pPr>
            <a:r>
              <a:rPr lang="en-US" dirty="0"/>
              <a:t>Phoenix, AZ</a:t>
            </a:r>
          </a:p>
          <a:p>
            <a:endParaRPr lang="en-US" sz="1600" dirty="0"/>
          </a:p>
        </p:txBody>
      </p:sp>
      <p:sp>
        <p:nvSpPr>
          <p:cNvPr id="8" name="Content Placeholder 7">
            <a:extLst>
              <a:ext uri="{FF2B5EF4-FFF2-40B4-BE49-F238E27FC236}">
                <a16:creationId xmlns:a16="http://schemas.microsoft.com/office/drawing/2014/main" id="{C8438480-8B6F-44E5-A602-6240C1B85FB3}"/>
              </a:ext>
            </a:extLst>
          </p:cNvPr>
          <p:cNvSpPr>
            <a:spLocks noGrp="1"/>
          </p:cNvSpPr>
          <p:nvPr>
            <p:ph idx="19"/>
          </p:nvPr>
        </p:nvSpPr>
        <p:spPr/>
        <p:txBody>
          <a:bodyPr/>
          <a:lstStyle/>
          <a:p>
            <a:r>
              <a:rPr lang="en-US" sz="1600" dirty="0"/>
              <a:t>Then we will display each city’s venues on the Folium map in order to visualize the density.</a:t>
            </a:r>
          </a:p>
          <a:p>
            <a:r>
              <a:rPr lang="en-US" dirty="0"/>
              <a:t>Please see the upcoming slides for the maps.</a:t>
            </a:r>
            <a:endParaRPr lang="en-US" sz="1600" dirty="0"/>
          </a:p>
        </p:txBody>
      </p:sp>
      <p:pic>
        <p:nvPicPr>
          <p:cNvPr id="31" name="Picture Placeholder 30" descr="Map with pin">
            <a:extLst>
              <a:ext uri="{FF2B5EF4-FFF2-40B4-BE49-F238E27FC236}">
                <a16:creationId xmlns:a16="http://schemas.microsoft.com/office/drawing/2014/main" id="{6BF407E9-98AE-2B40-90E3-1B14FC14FDB8}"/>
              </a:ext>
            </a:extLst>
          </p:cNvPr>
          <p:cNvPicPr>
            <a:picLocks noGrp="1" noChangeAspect="1"/>
          </p:cNvPicPr>
          <p:nvPr>
            <p:ph type="pic" sz="quarter" idx="22"/>
          </p:nvPr>
        </p:nvPicPr>
        <p:blipFill>
          <a:blip r:embed="rId5">
            <a:extLst>
              <a:ext uri="{96DAC541-7B7A-43D3-8B79-37D633B846F1}">
                <asvg:svgBlip xmlns:asvg="http://schemas.microsoft.com/office/drawing/2016/SVG/main" r:embed="rId6"/>
              </a:ext>
            </a:extLst>
          </a:blip>
          <a:stretch>
            <a:fillRect/>
          </a:stretch>
        </p:blipFill>
        <p:spPr>
          <a:xfrm>
            <a:off x="6298782" y="4906113"/>
            <a:ext cx="605487" cy="605487"/>
          </a:xfrm>
        </p:spPr>
      </p:pic>
      <p:sp>
        <p:nvSpPr>
          <p:cNvPr id="9" name="Content Placeholder 8">
            <a:extLst>
              <a:ext uri="{FF2B5EF4-FFF2-40B4-BE49-F238E27FC236}">
                <a16:creationId xmlns:a16="http://schemas.microsoft.com/office/drawing/2014/main" id="{A1EE8A19-6968-4C81-B180-20FEF61ADEE1}"/>
              </a:ext>
            </a:extLst>
          </p:cNvPr>
          <p:cNvSpPr>
            <a:spLocks noGrp="1"/>
          </p:cNvSpPr>
          <p:nvPr>
            <p:ph idx="20"/>
          </p:nvPr>
        </p:nvSpPr>
        <p:spPr/>
        <p:txBody>
          <a:bodyPr/>
          <a:lstStyle/>
          <a:p>
            <a:r>
              <a:rPr lang="en-US" dirty="0"/>
              <a:t>visualization</a:t>
            </a:r>
          </a:p>
        </p:txBody>
      </p:sp>
      <p:sp>
        <p:nvSpPr>
          <p:cNvPr id="4" name="Slide Number Placeholder 3">
            <a:extLst>
              <a:ext uri="{FF2B5EF4-FFF2-40B4-BE49-F238E27FC236}">
                <a16:creationId xmlns:a16="http://schemas.microsoft.com/office/drawing/2014/main" id="{CA1C0347-C2C9-46A2-B7A6-9653B525F7DD}"/>
              </a:ext>
            </a:extLst>
          </p:cNvPr>
          <p:cNvSpPr>
            <a:spLocks noGrp="1"/>
          </p:cNvSpPr>
          <p:nvPr>
            <p:ph type="sldNum" sz="quarter" idx="12"/>
          </p:nvPr>
        </p:nvSpPr>
        <p:spPr/>
        <p:txBody>
          <a:bodyPr/>
          <a:lstStyle/>
          <a:p>
            <a:fld id="{9EC71654-96A5-4280-94F3-931C61A9F92C}" type="slidenum">
              <a:rPr lang="en-US" smtClean="0"/>
              <a:pPr/>
              <a:t>7</a:t>
            </a:fld>
            <a:endParaRPr lang="en-US" dirty="0"/>
          </a:p>
        </p:txBody>
      </p:sp>
    </p:spTree>
    <p:extLst>
      <p:ext uri="{BB962C8B-B14F-4D97-AF65-F5344CB8AC3E}">
        <p14:creationId xmlns:p14="http://schemas.microsoft.com/office/powerpoint/2010/main" val="416696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DF81D1-DACD-4E35-9E33-7F8D778C0B88}"/>
              </a:ext>
            </a:extLst>
          </p:cNvPr>
          <p:cNvSpPr>
            <a:spLocks noGrp="1"/>
          </p:cNvSpPr>
          <p:nvPr>
            <p:ph type="sldNum" sz="quarter" idx="12"/>
          </p:nvPr>
        </p:nvSpPr>
        <p:spPr/>
        <p:txBody>
          <a:bodyPr/>
          <a:lstStyle/>
          <a:p>
            <a:fld id="{9EC71654-96A5-4280-94F3-931C61A9F92C}" type="slidenum">
              <a:rPr lang="en-US" noProof="0" smtClean="0"/>
              <a:pPr/>
              <a:t>8</a:t>
            </a:fld>
            <a:endParaRPr lang="en-US" noProof="0" dirty="0"/>
          </a:p>
        </p:txBody>
      </p:sp>
      <p:sp>
        <p:nvSpPr>
          <p:cNvPr id="3" name="Content Placeholder 2">
            <a:extLst>
              <a:ext uri="{FF2B5EF4-FFF2-40B4-BE49-F238E27FC236}">
                <a16:creationId xmlns:a16="http://schemas.microsoft.com/office/drawing/2014/main" id="{CEC61BA7-7475-4648-B47A-50DC35C399DB}"/>
              </a:ext>
            </a:extLst>
          </p:cNvPr>
          <p:cNvSpPr>
            <a:spLocks noGrp="1"/>
          </p:cNvSpPr>
          <p:nvPr>
            <p:ph idx="1"/>
          </p:nvPr>
        </p:nvSpPr>
        <p:spPr>
          <a:xfrm>
            <a:off x="1421008" y="1296955"/>
            <a:ext cx="9215891" cy="4889339"/>
          </a:xfrm>
          <a:blipFill dpi="0" rotWithShape="1">
            <a:blip r:embed="rId2"/>
            <a:srcRect/>
            <a:tile tx="0" ty="0" sx="100000" sy="100000" flip="none" algn="tl"/>
          </a:blipFill>
        </p:spPr>
        <p:txBody>
          <a:bodyPr>
            <a:normAutofit/>
          </a:bodyPr>
          <a:lstStyle/>
          <a:p>
            <a:pPr marL="0" indent="0">
              <a:buNone/>
            </a:pPr>
            <a:endParaRPr lang="en-US" sz="3600" dirty="0">
              <a:solidFill>
                <a:schemeClr val="accent2">
                  <a:lumMod val="75000"/>
                </a:schemeClr>
              </a:solidFill>
            </a:endParaRPr>
          </a:p>
        </p:txBody>
      </p:sp>
      <p:sp>
        <p:nvSpPr>
          <p:cNvPr id="4" name="Title 3">
            <a:extLst>
              <a:ext uri="{FF2B5EF4-FFF2-40B4-BE49-F238E27FC236}">
                <a16:creationId xmlns:a16="http://schemas.microsoft.com/office/drawing/2014/main" id="{F2C61D2F-1DCD-466E-8DB8-F92FF37CC838}"/>
              </a:ext>
            </a:extLst>
          </p:cNvPr>
          <p:cNvSpPr>
            <a:spLocks noGrp="1"/>
          </p:cNvSpPr>
          <p:nvPr>
            <p:ph type="title"/>
          </p:nvPr>
        </p:nvSpPr>
        <p:spPr/>
        <p:txBody>
          <a:bodyPr anchor="t"/>
          <a:lstStyle/>
          <a:p>
            <a:r>
              <a:rPr lang="en-US" dirty="0"/>
              <a:t>display each city’s venues on the map </a:t>
            </a:r>
            <a:br>
              <a:rPr lang="en-US" dirty="0"/>
            </a:br>
            <a:r>
              <a:rPr lang="en-US" sz="1400" dirty="0"/>
              <a:t>in order to visualize the density</a:t>
            </a:r>
            <a:r>
              <a:rPr lang="en-US" sz="2000" dirty="0"/>
              <a:t> 						</a:t>
            </a:r>
            <a:r>
              <a:rPr lang="en-US" sz="2800" dirty="0"/>
              <a:t>NEW YORK, </a:t>
            </a:r>
            <a:r>
              <a:rPr lang="en-US" sz="2800" dirty="0" err="1"/>
              <a:t>ny</a:t>
            </a:r>
            <a:endParaRPr lang="en-US" dirty="0"/>
          </a:p>
        </p:txBody>
      </p:sp>
      <p:sp>
        <p:nvSpPr>
          <p:cNvPr id="10" name="TextBox 9">
            <a:extLst>
              <a:ext uri="{FF2B5EF4-FFF2-40B4-BE49-F238E27FC236}">
                <a16:creationId xmlns:a16="http://schemas.microsoft.com/office/drawing/2014/main" id="{5F28DB0A-E53A-4C7E-984F-C82D687E9509}"/>
              </a:ext>
            </a:extLst>
          </p:cNvPr>
          <p:cNvSpPr txBox="1"/>
          <p:nvPr/>
        </p:nvSpPr>
        <p:spPr>
          <a:xfrm>
            <a:off x="1834843" y="6242047"/>
            <a:ext cx="8388220" cy="369332"/>
          </a:xfrm>
          <a:prstGeom prst="rect">
            <a:avLst/>
          </a:prstGeom>
          <a:noFill/>
        </p:spPr>
        <p:txBody>
          <a:bodyPr wrap="square" rtlCol="0">
            <a:spAutoFit/>
          </a:bodyPr>
          <a:lstStyle/>
          <a:p>
            <a:pPr algn="ctr"/>
            <a:r>
              <a:rPr lang="en-US" dirty="0">
                <a:solidFill>
                  <a:schemeClr val="accent2">
                    <a:lumMod val="75000"/>
                  </a:schemeClr>
                </a:solidFill>
              </a:rPr>
              <a:t>Total number of coffee shops: 220</a:t>
            </a:r>
            <a:endParaRPr lang="en-US" dirty="0"/>
          </a:p>
        </p:txBody>
      </p:sp>
    </p:spTree>
    <p:extLst>
      <p:ext uri="{BB962C8B-B14F-4D97-AF65-F5344CB8AC3E}">
        <p14:creationId xmlns:p14="http://schemas.microsoft.com/office/powerpoint/2010/main" val="3247283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DF81D1-DACD-4E35-9E33-7F8D778C0B88}"/>
              </a:ext>
            </a:extLst>
          </p:cNvPr>
          <p:cNvSpPr>
            <a:spLocks noGrp="1"/>
          </p:cNvSpPr>
          <p:nvPr>
            <p:ph type="sldNum" sz="quarter" idx="12"/>
          </p:nvPr>
        </p:nvSpPr>
        <p:spPr/>
        <p:txBody>
          <a:bodyPr/>
          <a:lstStyle/>
          <a:p>
            <a:fld id="{9EC71654-96A5-4280-94F3-931C61A9F92C}" type="slidenum">
              <a:rPr lang="en-US" noProof="0" smtClean="0"/>
              <a:pPr/>
              <a:t>9</a:t>
            </a:fld>
            <a:endParaRPr lang="en-US" noProof="0" dirty="0"/>
          </a:p>
        </p:txBody>
      </p:sp>
      <p:sp>
        <p:nvSpPr>
          <p:cNvPr id="3" name="Content Placeholder 2">
            <a:extLst>
              <a:ext uri="{FF2B5EF4-FFF2-40B4-BE49-F238E27FC236}">
                <a16:creationId xmlns:a16="http://schemas.microsoft.com/office/drawing/2014/main" id="{CEC61BA7-7475-4648-B47A-50DC35C399DB}"/>
              </a:ext>
            </a:extLst>
          </p:cNvPr>
          <p:cNvSpPr>
            <a:spLocks noGrp="1"/>
          </p:cNvSpPr>
          <p:nvPr>
            <p:ph idx="1"/>
          </p:nvPr>
        </p:nvSpPr>
        <p:spPr>
          <a:xfrm>
            <a:off x="1421008" y="1296955"/>
            <a:ext cx="9215891" cy="4889339"/>
          </a:xfrm>
          <a:blipFill dpi="0" rotWithShape="1">
            <a:blip r:embed="rId2"/>
            <a:srcRect/>
            <a:stretch>
              <a:fillRect/>
            </a:stretch>
          </a:blipFill>
        </p:spPr>
        <p:txBody>
          <a:bodyPr>
            <a:normAutofit/>
          </a:bodyPr>
          <a:lstStyle/>
          <a:p>
            <a:pPr marL="0" indent="0">
              <a:buNone/>
            </a:pPr>
            <a:endParaRPr lang="en-US" sz="3600" dirty="0">
              <a:solidFill>
                <a:schemeClr val="accent2">
                  <a:lumMod val="75000"/>
                </a:schemeClr>
              </a:solidFill>
            </a:endParaRPr>
          </a:p>
        </p:txBody>
      </p:sp>
      <p:sp>
        <p:nvSpPr>
          <p:cNvPr id="4" name="Title 3">
            <a:extLst>
              <a:ext uri="{FF2B5EF4-FFF2-40B4-BE49-F238E27FC236}">
                <a16:creationId xmlns:a16="http://schemas.microsoft.com/office/drawing/2014/main" id="{F2C61D2F-1DCD-466E-8DB8-F92FF37CC838}"/>
              </a:ext>
            </a:extLst>
          </p:cNvPr>
          <p:cNvSpPr>
            <a:spLocks noGrp="1"/>
          </p:cNvSpPr>
          <p:nvPr>
            <p:ph type="title"/>
          </p:nvPr>
        </p:nvSpPr>
        <p:spPr/>
        <p:txBody>
          <a:bodyPr anchor="t"/>
          <a:lstStyle/>
          <a:p>
            <a:r>
              <a:rPr lang="en-US" dirty="0"/>
              <a:t>display each city’s venues on the map </a:t>
            </a:r>
            <a:br>
              <a:rPr lang="en-US" dirty="0"/>
            </a:br>
            <a:r>
              <a:rPr lang="en-US" sz="1400" dirty="0"/>
              <a:t>in order to visualize the density</a:t>
            </a:r>
            <a:r>
              <a:rPr lang="en-US" sz="2000" dirty="0"/>
              <a:t> 					</a:t>
            </a:r>
            <a:r>
              <a:rPr lang="en-US" sz="2800" dirty="0"/>
              <a:t>Los Angeles, ca</a:t>
            </a:r>
            <a:endParaRPr lang="en-US" dirty="0"/>
          </a:p>
        </p:txBody>
      </p:sp>
      <p:sp>
        <p:nvSpPr>
          <p:cNvPr id="10" name="TextBox 9">
            <a:extLst>
              <a:ext uri="{FF2B5EF4-FFF2-40B4-BE49-F238E27FC236}">
                <a16:creationId xmlns:a16="http://schemas.microsoft.com/office/drawing/2014/main" id="{5F28DB0A-E53A-4C7E-984F-C82D687E9509}"/>
              </a:ext>
            </a:extLst>
          </p:cNvPr>
          <p:cNvSpPr txBox="1"/>
          <p:nvPr/>
        </p:nvSpPr>
        <p:spPr>
          <a:xfrm>
            <a:off x="1834843" y="6242047"/>
            <a:ext cx="8388220" cy="369332"/>
          </a:xfrm>
          <a:prstGeom prst="rect">
            <a:avLst/>
          </a:prstGeom>
          <a:noFill/>
        </p:spPr>
        <p:txBody>
          <a:bodyPr wrap="square" rtlCol="0">
            <a:spAutoFit/>
          </a:bodyPr>
          <a:lstStyle/>
          <a:p>
            <a:pPr algn="ctr"/>
            <a:r>
              <a:rPr lang="en-US" dirty="0">
                <a:solidFill>
                  <a:schemeClr val="accent2">
                    <a:lumMod val="75000"/>
                  </a:schemeClr>
                </a:solidFill>
              </a:rPr>
              <a:t>Total number of coffee shops: 201</a:t>
            </a:r>
            <a:endParaRPr lang="en-US" dirty="0"/>
          </a:p>
        </p:txBody>
      </p:sp>
    </p:spTree>
    <p:extLst>
      <p:ext uri="{BB962C8B-B14F-4D97-AF65-F5344CB8AC3E}">
        <p14:creationId xmlns:p14="http://schemas.microsoft.com/office/powerpoint/2010/main" val="566826900"/>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A9B47F-3DD8-4645-81DC-B88780643C07}">
  <ds:schemaRefs>
    <ds:schemaRef ds:uri="http://www.w3.org/XML/1998/namespace"/>
    <ds:schemaRef ds:uri="http://schemas.microsoft.com/office/2006/metadata/properties"/>
    <ds:schemaRef ds:uri="16c05727-aa75-4e4a-9b5f-8a80a1165891"/>
    <ds:schemaRef ds:uri="http://purl.org/dc/terms/"/>
    <ds:schemaRef ds:uri="http://purl.org/dc/elements/1.1/"/>
    <ds:schemaRef ds:uri="71af3243-3dd4-4a8d-8c0d-dd76da1f02a5"/>
    <ds:schemaRef ds:uri="http://schemas.microsoft.com/office/2006/documentManagement/types"/>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0</TotalTime>
  <Words>980</Words>
  <Application>Microsoft Office PowerPoint</Application>
  <PresentationFormat>Widescreen</PresentationFormat>
  <Paragraphs>148</Paragraphs>
  <Slides>18</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Corbel</vt:lpstr>
      <vt:lpstr>Office Theme</vt:lpstr>
      <vt:lpstr>BATTLE OF NEIGHBORHOODS ibm Data Science Professional Capstone project</vt:lpstr>
      <vt:lpstr>  Coffee Lovers guide to America</vt:lpstr>
      <vt:lpstr>Introduction </vt:lpstr>
      <vt:lpstr>Business Problem  </vt:lpstr>
      <vt:lpstr>Solution</vt:lpstr>
      <vt:lpstr>Finding the best city</vt:lpstr>
      <vt:lpstr>Finding the best city</vt:lpstr>
      <vt:lpstr>display each city’s venues on the map  in order to visualize the density       NEW YORK, ny</vt:lpstr>
      <vt:lpstr>display each city’s venues on the map  in order to visualize the density      Los Angeles, ca</vt:lpstr>
      <vt:lpstr>display each city’s venues on the map  in order to visualize the density       Chicago, il</vt:lpstr>
      <vt:lpstr>display each city’s venues on the map  in order to visualize the density       Houston, tx</vt:lpstr>
      <vt:lpstr>display each city’s venues on the map  in order to visualize the density       phoenix, AZ</vt:lpstr>
      <vt:lpstr>FINDING THE BEST CITY – TABLE OF RESULTS</vt:lpstr>
      <vt:lpstr>Part 2. Finding the best neighborhoods</vt:lpstr>
      <vt:lpstr>Top borough and its neighborhoods: Manhattan</vt:lpstr>
      <vt:lpstr>Part 2. Finding the best neighborhoods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 ibm Data Science Professional Capstone project</dc:title>
  <dc:creator>UserName</dc:creator>
  <cp:lastModifiedBy>UserName</cp:lastModifiedBy>
  <cp:revision>3</cp:revision>
  <dcterms:created xsi:type="dcterms:W3CDTF">2020-12-24T18:39:14Z</dcterms:created>
  <dcterms:modified xsi:type="dcterms:W3CDTF">2020-12-29T20:45:12Z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